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258" r:id="rId3"/>
    <p:sldId id="262" r:id="rId4"/>
    <p:sldId id="263" r:id="rId5"/>
    <p:sldId id="264" r:id="rId6"/>
    <p:sldId id="265" r:id="rId7"/>
    <p:sldId id="266" r:id="rId8"/>
    <p:sldId id="267" r:id="rId9"/>
    <p:sldId id="268" r:id="rId10"/>
    <p:sldId id="270" r:id="rId11"/>
    <p:sldId id="269" r:id="rId12"/>
    <p:sldId id="271" r:id="rId13"/>
    <p:sldId id="272" r:id="rId14"/>
    <p:sldId id="273" r:id="rId15"/>
    <p:sldId id="274" r:id="rId16"/>
    <p:sldId id="275" r:id="rId17"/>
    <p:sldId id="276" r:id="rId18"/>
    <p:sldId id="277" r:id="rId19"/>
    <p:sldId id="278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9128" autoAdjust="0"/>
  </p:normalViewPr>
  <p:slideViewPr>
    <p:cSldViewPr snapToGrid="0">
      <p:cViewPr varScale="1">
        <p:scale>
          <a:sx n="91" d="100"/>
          <a:sy n="91" d="100"/>
        </p:scale>
        <p:origin x="127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E2E756-E940-4C12-8C9B-00F5AC05A0F5}" type="datetimeFigureOut">
              <a:rPr lang="en-IN" smtClean="0"/>
              <a:t>06-08-2024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A88C57-7EE6-4FA9-8C0C-24D7E15EA16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952867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A88C57-7EE6-4FA9-8C0C-24D7E15EA164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03435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A88C57-7EE6-4FA9-8C0C-24D7E15EA164}" type="slidenum">
              <a:rPr lang="en-IN" smtClean="0"/>
              <a:t>13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935897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A88C57-7EE6-4FA9-8C0C-24D7E15EA164}" type="slidenum">
              <a:rPr lang="en-IN" smtClean="0"/>
              <a:t>14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330941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A88C57-7EE6-4FA9-8C0C-24D7E15EA164}" type="slidenum">
              <a:rPr lang="en-IN" smtClean="0"/>
              <a:t>15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943575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A88C57-7EE6-4FA9-8C0C-24D7E15EA164}" type="slidenum">
              <a:rPr lang="en-IN" smtClean="0"/>
              <a:t>16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382866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A88C57-7EE6-4FA9-8C0C-24D7E15EA164}" type="slidenum">
              <a:rPr lang="en-IN" smtClean="0"/>
              <a:t>17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766197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A88C57-7EE6-4FA9-8C0C-24D7E15EA164}" type="slidenum">
              <a:rPr lang="en-IN" smtClean="0"/>
              <a:t>18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756546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A88C57-7EE6-4FA9-8C0C-24D7E15EA164}" type="slidenum">
              <a:rPr lang="en-IN" smtClean="0"/>
              <a:t>19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904786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A88C57-7EE6-4FA9-8C0C-24D7E15EA164}" type="slidenum">
              <a:rPr lang="en-IN" smtClean="0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816023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A88C57-7EE6-4FA9-8C0C-24D7E15EA164}" type="slidenum">
              <a:rPr lang="en-IN" smtClean="0"/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621716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A88C57-7EE6-4FA9-8C0C-24D7E15EA164}" type="slidenum">
              <a:rPr lang="en-IN" smtClean="0"/>
              <a:t>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236096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A88C57-7EE6-4FA9-8C0C-24D7E15EA164}" type="slidenum">
              <a:rPr lang="en-IN" smtClean="0"/>
              <a:t>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144424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A88C57-7EE6-4FA9-8C0C-24D7E15EA164}" type="slidenum">
              <a:rPr lang="en-IN" smtClean="0"/>
              <a:t>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447094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A88C57-7EE6-4FA9-8C0C-24D7E15EA164}" type="slidenum">
              <a:rPr lang="en-IN" smtClean="0"/>
              <a:t>10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775781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A88C57-7EE6-4FA9-8C0C-24D7E15EA164}" type="slidenum">
              <a:rPr lang="en-IN" smtClean="0"/>
              <a:t>11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852602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A88C57-7EE6-4FA9-8C0C-24D7E15EA164}" type="slidenum">
              <a:rPr lang="en-IN" smtClean="0"/>
              <a:t>12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373330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09721-5582-9C2E-E188-BE707A5A97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8B0D55-064A-A5FA-C1DF-85956915C1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FCF88D-6DFB-CB21-7314-3AD3E59516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E803A-B9A5-440C-B49C-A5DED900D7A9}" type="datetimeFigureOut">
              <a:rPr lang="en-IN" smtClean="0"/>
              <a:t>06-08-2024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EC7678-6020-C290-A48A-606967B746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F62F65-E840-48D4-7D14-7393638AF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5991B-8DB3-4CCA-84D5-0B1A7BC9AA0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786805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41A47-B2EB-4B1E-20DA-C177FC84D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A5AC78-1B24-D802-D7A3-29F5C61BC7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0A7E72-D624-93E8-4B19-26897BD4DF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E803A-B9A5-440C-B49C-A5DED900D7A9}" type="datetimeFigureOut">
              <a:rPr lang="en-IN" smtClean="0"/>
              <a:t>06-08-2024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503870-911B-B6E7-0AC4-BE3B1D5F92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BF7086-4780-A25F-B4CD-97A64F408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5991B-8DB3-4CCA-84D5-0B1A7BC9AA0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132230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4BC908F-A81C-2096-936C-C6BFED16889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000098-3480-62E3-5465-FACD21D70C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DDCF92-3395-458C-88B9-FEA0024731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E803A-B9A5-440C-B49C-A5DED900D7A9}" type="datetimeFigureOut">
              <a:rPr lang="en-IN" smtClean="0"/>
              <a:t>06-08-2024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700971-DA29-2C8D-2A3F-A59416153B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8E1543-F176-C65D-1D58-CD9E2E1AF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5991B-8DB3-4CCA-84D5-0B1A7BC9AA0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649587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A5F80-D908-9CF1-70DB-0A013C47AD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2720AE-D426-CFED-BE77-F3C5DD8C3A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5D6FDD-7FF6-138E-864F-5EB55320F2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E803A-B9A5-440C-B49C-A5DED900D7A9}" type="datetimeFigureOut">
              <a:rPr lang="en-IN" smtClean="0"/>
              <a:t>06-08-2024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F89FB7-C4F8-3702-CE1C-CEFBD041E5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E30013-75C6-4841-CD85-7444042A4A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5991B-8DB3-4CCA-84D5-0B1A7BC9AA0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117631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77686-0044-7EB8-1D47-8B05031887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89F946-E3B8-BD1E-5590-A9DE3DF6CF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DB663D-9B28-141D-48C8-2117AB762C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E803A-B9A5-440C-B49C-A5DED900D7A9}" type="datetimeFigureOut">
              <a:rPr lang="en-IN" smtClean="0"/>
              <a:t>06-08-2024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EBAFCE-D402-21D1-2B7F-65EE05E19A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570056-4338-CDAA-A031-432A0A730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5991B-8DB3-4CCA-84D5-0B1A7BC9AA0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423427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1E9625-E9E4-3899-718C-41B332FBD6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A00BBB-7C50-7701-5770-FD081DA2A4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CCBBDEE-C151-6D0B-D495-DA03963B74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D1E591-EB70-000D-72F4-28CDE39AC8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E803A-B9A5-440C-B49C-A5DED900D7A9}" type="datetimeFigureOut">
              <a:rPr lang="en-IN" smtClean="0"/>
              <a:t>06-08-2024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29B2BA-D44B-B822-9CDB-33E34591F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600036-8009-CACE-77F5-B3162DA57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5991B-8DB3-4CCA-84D5-0B1A7BC9AA0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444724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0A090-7D63-056D-30B6-6C8624984E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46CEBA-1CBF-A6BB-A399-46511208B3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62AB46-C238-C01B-885C-858CF52B1D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56C3574-2C7E-0801-2EAF-25C36BBCE8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B25728C-5347-CCA8-78A2-0F0749ABBD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0FCC175-23D3-B758-E240-126E82BB55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E803A-B9A5-440C-B49C-A5DED900D7A9}" type="datetimeFigureOut">
              <a:rPr lang="en-IN" smtClean="0"/>
              <a:t>06-08-2024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2B4AE04-5D66-8AF9-5E6B-1C7D302E95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8B955C4-FA32-5D60-95B7-D1E0CDFBA6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5991B-8DB3-4CCA-84D5-0B1A7BC9AA0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354188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1F2872-779B-A203-2017-256F22312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CC3BBE-E4A0-D666-F4DE-BCF0A17BC3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E803A-B9A5-440C-B49C-A5DED900D7A9}" type="datetimeFigureOut">
              <a:rPr lang="en-IN" smtClean="0"/>
              <a:t>06-08-2024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2C1E22-ED12-3EF3-9568-A6713E808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231E52-5942-10C8-E053-4D5552C7C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5991B-8DB3-4CCA-84D5-0B1A7BC9AA0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622245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C7234BC-BB9D-997E-572B-ED4655784A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E803A-B9A5-440C-B49C-A5DED900D7A9}" type="datetimeFigureOut">
              <a:rPr lang="en-IN" smtClean="0"/>
              <a:t>06-08-2024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93DB44-0DEE-8E70-3225-BAA45C9D31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B88634-1368-F154-FC3B-F07B3459E0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5991B-8DB3-4CCA-84D5-0B1A7BC9AA0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745249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01BBA7-C5A2-E8A9-C1C5-F1841DF8BE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55C2A5-E1A7-A011-6653-CFCE13CDFA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E53EFE-962B-7BB1-0EF0-0589D6E650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1E3DBD-591A-D664-B255-EF340E75BE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E803A-B9A5-440C-B49C-A5DED900D7A9}" type="datetimeFigureOut">
              <a:rPr lang="en-IN" smtClean="0"/>
              <a:t>06-08-2024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A9A86E-270A-FF43-FCE9-CE9888CFD3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741DD2-E408-4B40-4AC1-172272E93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5991B-8DB3-4CCA-84D5-0B1A7BC9AA0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903993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CE2B88-6177-5F31-872C-8C205421B8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11A27EA-F2FC-FB0B-C625-1C24DD9BCB4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C658B0-4CF9-6102-597C-418200FB17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E2D4FA-D689-65CA-3A81-7DA83CEB5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E803A-B9A5-440C-B49C-A5DED900D7A9}" type="datetimeFigureOut">
              <a:rPr lang="en-IN" smtClean="0"/>
              <a:t>06-08-2024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DB486D-460E-029E-F70F-BA75247B57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5610DE-A980-39B4-829F-93C35905CA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5991B-8DB3-4CCA-84D5-0B1A7BC9AA0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167960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3A81F59-BC4A-D19C-DE77-B93C0EA4D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C1044C-A8D0-92B1-8631-72A186FDAD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66B8FA-3E42-3DE8-A548-3482E381297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5DE803A-B9A5-440C-B49C-A5DED900D7A9}" type="datetimeFigureOut">
              <a:rPr lang="en-IN" smtClean="0"/>
              <a:t>06-08-2024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7F242D-734E-5CEC-CC14-2D87F2A75D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B40029-9D05-2881-F049-1D01BC0763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0B5991B-8DB3-4CCA-84D5-0B1A7BC9AA0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122708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2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2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.jpe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2.jpeg"/><Relationship Id="rId9" Type="http://schemas.openxmlformats.org/officeDocument/2006/relationships/image" Target="../media/image10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ngled shot of pen on a graph">
            <a:extLst>
              <a:ext uri="{FF2B5EF4-FFF2-40B4-BE49-F238E27FC236}">
                <a16:creationId xmlns:a16="http://schemas.microsoft.com/office/drawing/2014/main" id="{E84845F8-E1AF-EB9C-B7B0-DBC2D43092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56"/>
            <a:ext cx="12192000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</p:pic>
      <p:pic>
        <p:nvPicPr>
          <p:cNvPr id="7" name="Picture 6" descr="Calculator, pen, compass, money and a paper with graphs printed on it">
            <a:extLst>
              <a:ext uri="{FF2B5EF4-FFF2-40B4-BE49-F238E27FC236}">
                <a16:creationId xmlns:a16="http://schemas.microsoft.com/office/drawing/2014/main" id="{A929C496-BD78-254A-9BF0-C3C81016E68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437239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976BF12-06FF-B63B-BE51-7EBEF3FA5DEE}"/>
              </a:ext>
            </a:extLst>
          </p:cNvPr>
          <p:cNvSpPr/>
          <p:nvPr/>
        </p:nvSpPr>
        <p:spPr>
          <a:xfrm>
            <a:off x="0" y="0"/>
            <a:ext cx="5435489" cy="6858000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BF8867B-1B54-2EF7-4934-B82884779A6D}"/>
              </a:ext>
            </a:extLst>
          </p:cNvPr>
          <p:cNvSpPr txBox="1"/>
          <p:nvPr/>
        </p:nvSpPr>
        <p:spPr>
          <a:xfrm>
            <a:off x="5999512" y="2734470"/>
            <a:ext cx="5882059" cy="369332"/>
          </a:xfrm>
          <a:prstGeom prst="rect">
            <a:avLst/>
          </a:prstGeom>
          <a:noFill/>
          <a:effectLst>
            <a:reflection stA="71000" dir="5400000" sy="-100000" algn="bl" rotWithShape="0"/>
          </a:effectLst>
        </p:spPr>
        <p:txBody>
          <a:bodyPr vert="wordArtVert" wrap="square" rtlCol="0">
            <a:spAutoFit/>
          </a:bodyPr>
          <a:lstStyle/>
          <a:p>
            <a:r>
              <a:rPr lang="en-IN" sz="2400" dirty="0">
                <a:solidFill>
                  <a:schemeClr val="accent5">
                    <a:lumMod val="75000"/>
                  </a:schemeClr>
                </a:solidFill>
                <a:latin typeface="Constantia" panose="02030602050306030303" pitchFamily="18" charset="0"/>
              </a:rPr>
              <a:t>Sales &amp; Finance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C0CEC12-2C00-220C-EECB-8752E3A2FB66}"/>
              </a:ext>
            </a:extLst>
          </p:cNvPr>
          <p:cNvSpPr txBox="1"/>
          <p:nvPr/>
        </p:nvSpPr>
        <p:spPr>
          <a:xfrm>
            <a:off x="9067339" y="3754199"/>
            <a:ext cx="2814232" cy="369332"/>
          </a:xfrm>
          <a:prstGeom prst="rect">
            <a:avLst/>
          </a:prstGeom>
          <a:noFill/>
          <a:effectLst>
            <a:reflection stA="75000" endPos="90000" dir="5400000" sy="-100000" algn="bl" rotWithShape="0"/>
          </a:effectLst>
        </p:spPr>
        <p:txBody>
          <a:bodyPr vert="wordArtVert" wrap="square" rtlCol="0">
            <a:spAutoFit/>
          </a:bodyPr>
          <a:lstStyle/>
          <a:p>
            <a:r>
              <a:rPr lang="en-IN" sz="2400" dirty="0">
                <a:solidFill>
                  <a:schemeClr val="accent5">
                    <a:lumMod val="75000"/>
                  </a:schemeClr>
                </a:solidFill>
                <a:latin typeface="Constantia" panose="02030602050306030303" pitchFamily="18" charset="0"/>
              </a:rPr>
              <a:t>Report</a:t>
            </a:r>
            <a:endParaRPr lang="en-IN" dirty="0">
              <a:solidFill>
                <a:schemeClr val="accent5">
                  <a:lumMod val="75000"/>
                </a:schemeClr>
              </a:solidFill>
              <a:latin typeface="Constantia" panose="02030602050306030303" pitchFamily="18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BF61639-9074-5545-94DD-2DC49FA1CA44}"/>
              </a:ext>
            </a:extLst>
          </p:cNvPr>
          <p:cNvSpPr/>
          <p:nvPr/>
        </p:nvSpPr>
        <p:spPr>
          <a:xfrm rot="5400000">
            <a:off x="8693826" y="1902180"/>
            <a:ext cx="45719" cy="284541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7BB53E1-0D1F-2146-858A-0E3036A7B96C}"/>
              </a:ext>
            </a:extLst>
          </p:cNvPr>
          <p:cNvSpPr/>
          <p:nvPr/>
        </p:nvSpPr>
        <p:spPr>
          <a:xfrm rot="5400000" flipH="1">
            <a:off x="10399740" y="3552895"/>
            <a:ext cx="45719" cy="1632291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5118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ngled shot of pen on a graph">
            <a:extLst>
              <a:ext uri="{FF2B5EF4-FFF2-40B4-BE49-F238E27FC236}">
                <a16:creationId xmlns:a16="http://schemas.microsoft.com/office/drawing/2014/main" id="{E84845F8-E1AF-EB9C-B7B0-DBC2D43092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</p:pic>
      <p:pic>
        <p:nvPicPr>
          <p:cNvPr id="7" name="Picture 6" descr="Calculator, pen, compass, money and a paper with graphs printed on it">
            <a:extLst>
              <a:ext uri="{FF2B5EF4-FFF2-40B4-BE49-F238E27FC236}">
                <a16:creationId xmlns:a16="http://schemas.microsoft.com/office/drawing/2014/main" id="{A929C496-BD78-254A-9BF0-C3C81016E68D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437239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976BF12-06FF-B63B-BE51-7EBEF3FA5DEE}"/>
              </a:ext>
            </a:extLst>
          </p:cNvPr>
          <p:cNvSpPr/>
          <p:nvPr/>
        </p:nvSpPr>
        <p:spPr>
          <a:xfrm>
            <a:off x="0" y="0"/>
            <a:ext cx="5435490" cy="6858000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2A198CE-9BC7-3B64-D5AD-E3608FD0B1A0}"/>
              </a:ext>
            </a:extLst>
          </p:cNvPr>
          <p:cNvSpPr/>
          <p:nvPr/>
        </p:nvSpPr>
        <p:spPr>
          <a:xfrm>
            <a:off x="-1321020" y="0"/>
            <a:ext cx="6756510" cy="6858000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E005852-E07C-782A-23CC-6BDBF5E8534B}"/>
              </a:ext>
            </a:extLst>
          </p:cNvPr>
          <p:cNvSpPr/>
          <p:nvPr/>
        </p:nvSpPr>
        <p:spPr>
          <a:xfrm>
            <a:off x="6754763" y="3517591"/>
            <a:ext cx="1988429" cy="461665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accent5">
                    <a:lumMod val="75000"/>
                  </a:schemeClr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latin typeface="Constantia" panose="02030602050306030303" pitchFamily="18" charset="0"/>
              </a:rPr>
              <a:t>Sales Report</a:t>
            </a:r>
            <a:endParaRPr lang="en-IN" sz="2400" b="1" cap="none" spc="0" dirty="0">
              <a:ln w="12700">
                <a:solidFill>
                  <a:schemeClr val="accent1"/>
                </a:solidFill>
                <a:prstDash val="solid"/>
              </a:ln>
              <a:solidFill>
                <a:schemeClr val="accent5">
                  <a:lumMod val="75000"/>
                </a:schemeClr>
              </a:solidFill>
              <a:effectLst>
                <a:outerShdw dist="38100" dir="2640000" algn="bl" rotWithShape="0">
                  <a:schemeClr val="accent1"/>
                </a:outerShdw>
              </a:effectLst>
              <a:latin typeface="Constantia" panose="02030602050306030303" pitchFamily="18" charset="0"/>
            </a:endParaRPr>
          </a:p>
        </p:txBody>
      </p:sp>
      <p:pic>
        <p:nvPicPr>
          <p:cNvPr id="18" name="Graphic 17" descr="Arrow Straight">
            <a:extLst>
              <a:ext uri="{FF2B5EF4-FFF2-40B4-BE49-F238E27FC236}">
                <a16:creationId xmlns:a16="http://schemas.microsoft.com/office/drawing/2014/main" id="{3005D32D-B607-85FB-3B0B-12051C4EA4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0800000">
            <a:off x="9748163" y="3517592"/>
            <a:ext cx="1511670" cy="46166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C795EC2-68B0-50CC-A31A-E63456A1851D}"/>
              </a:ext>
            </a:extLst>
          </p:cNvPr>
          <p:cNvSpPr/>
          <p:nvPr/>
        </p:nvSpPr>
        <p:spPr>
          <a:xfrm rot="5400000">
            <a:off x="7234614" y="3572850"/>
            <a:ext cx="45719" cy="76709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4440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ngled shot of pen on a graph">
            <a:extLst>
              <a:ext uri="{FF2B5EF4-FFF2-40B4-BE49-F238E27FC236}">
                <a16:creationId xmlns:a16="http://schemas.microsoft.com/office/drawing/2014/main" id="{E84845F8-E1AF-EB9C-B7B0-DBC2D43092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68858AA-629F-FE2D-0FE7-4AC17EAD2B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781" y="196645"/>
            <a:ext cx="5260258" cy="6575041"/>
          </a:xfrm>
          <a:prstGeom prst="rect">
            <a:avLst/>
          </a:prstGeom>
          <a:ln w="12700">
            <a:solidFill>
              <a:schemeClr val="accent5">
                <a:lumMod val="75000"/>
              </a:schemeClr>
            </a:solidFill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A70FF5F-4DE5-1C62-D291-2A6E978D15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8620" y="196645"/>
            <a:ext cx="5260258" cy="6575323"/>
          </a:xfrm>
          <a:prstGeom prst="rect">
            <a:avLst/>
          </a:prstGeom>
          <a:ln w="12700">
            <a:solidFill>
              <a:schemeClr val="accent5">
                <a:lumMod val="75000"/>
              </a:schemeClr>
            </a:solidFill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CE54983-6814-0FF5-5EE1-5DB206C48C2E}"/>
              </a:ext>
            </a:extLst>
          </p:cNvPr>
          <p:cNvSpPr/>
          <p:nvPr/>
        </p:nvSpPr>
        <p:spPr>
          <a:xfrm>
            <a:off x="5894665" y="903420"/>
            <a:ext cx="461665" cy="5051160"/>
          </a:xfrm>
          <a:prstGeom prst="rect">
            <a:avLst/>
          </a:prstGeom>
          <a:noFill/>
        </p:spPr>
        <p:txBody>
          <a:bodyPr vert="vert270" wrap="square" lIns="91440" tIns="45720" rIns="91440" bIns="45720">
            <a:spAutoFit/>
          </a:bodyPr>
          <a:lstStyle/>
          <a:p>
            <a:pPr algn="ctr"/>
            <a:r>
              <a:rPr lang="en-US" b="1" dirty="0">
                <a:ln w="12700">
                  <a:noFill/>
                  <a:prstDash val="solid"/>
                </a:ln>
                <a:solidFill>
                  <a:srgbClr val="660033"/>
                </a:solidFill>
                <a:latin typeface="Constantia" panose="02030602050306030303" pitchFamily="18" charset="0"/>
              </a:rPr>
              <a:t>Customer Net sales Performance</a:t>
            </a:r>
            <a:endParaRPr lang="en-US" b="1" cap="none" spc="0" dirty="0">
              <a:ln w="12700">
                <a:noFill/>
                <a:prstDash val="solid"/>
              </a:ln>
              <a:solidFill>
                <a:srgbClr val="660033"/>
              </a:solidFill>
              <a:latin typeface="Constantia" panose="020306020503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44885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ngled shot of pen on a graph">
            <a:extLst>
              <a:ext uri="{FF2B5EF4-FFF2-40B4-BE49-F238E27FC236}">
                <a16:creationId xmlns:a16="http://schemas.microsoft.com/office/drawing/2014/main" id="{E84845F8-E1AF-EB9C-B7B0-DBC2D43092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2FBA955-B19B-5C98-F2CE-E5126E7B44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922" y="226142"/>
            <a:ext cx="5721180" cy="6420463"/>
          </a:xfrm>
          <a:prstGeom prst="rect">
            <a:avLst/>
          </a:prstGeom>
          <a:ln w="12700">
            <a:solidFill>
              <a:schemeClr val="accent5">
                <a:lumMod val="75000"/>
              </a:schemeClr>
            </a:solidFill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CE54983-6814-0FF5-5EE1-5DB206C48C2E}"/>
              </a:ext>
            </a:extLst>
          </p:cNvPr>
          <p:cNvSpPr/>
          <p:nvPr/>
        </p:nvSpPr>
        <p:spPr>
          <a:xfrm>
            <a:off x="173485" y="1181225"/>
            <a:ext cx="400110" cy="5051160"/>
          </a:xfrm>
          <a:prstGeom prst="rect">
            <a:avLst/>
          </a:prstGeom>
          <a:noFill/>
        </p:spPr>
        <p:txBody>
          <a:bodyPr vert="vert270" wrap="square" lIns="91440" tIns="45720" rIns="91440" bIns="45720">
            <a:spAutoFit/>
          </a:bodyPr>
          <a:lstStyle/>
          <a:p>
            <a:pPr algn="ctr"/>
            <a:r>
              <a:rPr lang="en-US" sz="1400" b="1" dirty="0">
                <a:ln w="12700">
                  <a:noFill/>
                  <a:prstDash val="solid"/>
                </a:ln>
                <a:solidFill>
                  <a:srgbClr val="660033"/>
                </a:solidFill>
                <a:latin typeface="Constantia" panose="02030602050306030303" pitchFamily="18" charset="0"/>
              </a:rPr>
              <a:t>Market Performance Vs Target</a:t>
            </a:r>
            <a:endParaRPr lang="en-US" sz="1400" b="1" cap="none" spc="0" dirty="0">
              <a:ln w="12700">
                <a:noFill/>
                <a:prstDash val="solid"/>
              </a:ln>
              <a:solidFill>
                <a:srgbClr val="660033"/>
              </a:solidFill>
              <a:latin typeface="Constantia" panose="02030602050306030303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C49AB0F-463B-1C80-B2BC-3488E1508B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1893" y="226142"/>
            <a:ext cx="5662185" cy="2743244"/>
          </a:xfrm>
          <a:prstGeom prst="rect">
            <a:avLst/>
          </a:prstGeom>
          <a:ln w="12700">
            <a:solidFill>
              <a:schemeClr val="accent5">
                <a:lumMod val="75000"/>
              </a:schemeClr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ACBD6DB-F206-84A3-651F-E2C1FCC2070C}"/>
              </a:ext>
            </a:extLst>
          </p:cNvPr>
          <p:cNvSpPr/>
          <p:nvPr/>
        </p:nvSpPr>
        <p:spPr>
          <a:xfrm>
            <a:off x="6440216" y="226142"/>
            <a:ext cx="338554" cy="2743244"/>
          </a:xfrm>
          <a:prstGeom prst="rect">
            <a:avLst/>
          </a:prstGeom>
          <a:noFill/>
        </p:spPr>
        <p:txBody>
          <a:bodyPr vert="vert270" wrap="square" lIns="91440" tIns="45720" rIns="91440" bIns="45720">
            <a:spAutoFit/>
          </a:bodyPr>
          <a:lstStyle/>
          <a:p>
            <a:pPr algn="ctr"/>
            <a:r>
              <a:rPr lang="en-US" sz="1000" b="1" dirty="0">
                <a:ln w="12700">
                  <a:noFill/>
                  <a:prstDash val="solid"/>
                </a:ln>
                <a:solidFill>
                  <a:srgbClr val="660033"/>
                </a:solidFill>
                <a:latin typeface="Constantia" panose="02030602050306030303" pitchFamily="18" charset="0"/>
              </a:rPr>
              <a:t>Top 5 Countries By Market Performance</a:t>
            </a:r>
            <a:endParaRPr lang="en-US" sz="1000" b="1" cap="none" spc="0" dirty="0">
              <a:ln w="12700">
                <a:noFill/>
                <a:prstDash val="solid"/>
              </a:ln>
              <a:solidFill>
                <a:srgbClr val="660033"/>
              </a:solidFill>
              <a:latin typeface="Constantia" panose="02030602050306030303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CDD530B-2399-F3A1-6AF6-8DFC92FDC9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34674" y="3888615"/>
            <a:ext cx="5676622" cy="2743243"/>
          </a:xfrm>
          <a:prstGeom prst="rect">
            <a:avLst/>
          </a:prstGeom>
          <a:ln w="12700">
            <a:solidFill>
              <a:schemeClr val="accent5">
                <a:lumMod val="75000"/>
              </a:schemeClr>
            </a:solidFill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9B0FE47-464F-705F-8A6A-42682E679AB2}"/>
              </a:ext>
            </a:extLst>
          </p:cNvPr>
          <p:cNvSpPr/>
          <p:nvPr/>
        </p:nvSpPr>
        <p:spPr>
          <a:xfrm>
            <a:off x="6440216" y="3888614"/>
            <a:ext cx="338554" cy="2743244"/>
          </a:xfrm>
          <a:prstGeom prst="rect">
            <a:avLst/>
          </a:prstGeom>
          <a:noFill/>
        </p:spPr>
        <p:txBody>
          <a:bodyPr vert="vert270" wrap="square" lIns="91440" tIns="45720" rIns="91440" bIns="45720">
            <a:spAutoFit/>
          </a:bodyPr>
          <a:lstStyle/>
          <a:p>
            <a:pPr algn="ctr"/>
            <a:r>
              <a:rPr lang="en-US" sz="1000" b="1" dirty="0">
                <a:ln w="12700">
                  <a:noFill/>
                  <a:prstDash val="solid"/>
                </a:ln>
                <a:solidFill>
                  <a:srgbClr val="660033"/>
                </a:solidFill>
                <a:latin typeface="Constantia" panose="02030602050306030303" pitchFamily="18" charset="0"/>
              </a:rPr>
              <a:t> Market Performance By Division Level</a:t>
            </a:r>
            <a:endParaRPr lang="en-US" sz="1000" b="1" cap="none" spc="0" dirty="0">
              <a:ln w="12700">
                <a:noFill/>
                <a:prstDash val="solid"/>
              </a:ln>
              <a:solidFill>
                <a:srgbClr val="660033"/>
              </a:solidFill>
              <a:latin typeface="Constantia" panose="020306020503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01802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ngled shot of pen on a graph">
            <a:extLst>
              <a:ext uri="{FF2B5EF4-FFF2-40B4-BE49-F238E27FC236}">
                <a16:creationId xmlns:a16="http://schemas.microsoft.com/office/drawing/2014/main" id="{E84845F8-E1AF-EB9C-B7B0-DBC2D43092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1AACDBD-198E-ADB5-F916-82D1B2688E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579" y="953730"/>
            <a:ext cx="5973895" cy="4778476"/>
          </a:xfrm>
          <a:prstGeom prst="rect">
            <a:avLst/>
          </a:prstGeom>
          <a:ln w="12700">
            <a:solidFill>
              <a:schemeClr val="accent5">
                <a:lumMod val="75000"/>
              </a:schemeClr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2CF3024-5F1A-3AD4-3CC8-8404A3F957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5053" y="953729"/>
            <a:ext cx="5977895" cy="4778475"/>
          </a:xfrm>
          <a:prstGeom prst="rect">
            <a:avLst/>
          </a:prstGeom>
          <a:ln w="12700">
            <a:solidFill>
              <a:schemeClr val="accent5">
                <a:lumMod val="75000"/>
              </a:schemeClr>
            </a:solidFill>
          </a:ln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998DFD6-555B-EF01-3003-15F27E5BAA66}"/>
              </a:ext>
            </a:extLst>
          </p:cNvPr>
          <p:cNvSpPr/>
          <p:nvPr/>
        </p:nvSpPr>
        <p:spPr>
          <a:xfrm>
            <a:off x="3940987" y="262496"/>
            <a:ext cx="4310025" cy="307777"/>
          </a:xfrm>
          <a:prstGeom prst="rect">
            <a:avLst/>
          </a:prstGeom>
          <a:noFill/>
        </p:spPr>
        <p:txBody>
          <a:bodyPr vert="horz" wrap="square" lIns="91440" tIns="45720" rIns="91440" bIns="45720">
            <a:spAutoFit/>
          </a:bodyPr>
          <a:lstStyle/>
          <a:p>
            <a:pPr algn="ctr"/>
            <a:r>
              <a:rPr lang="en-US" sz="1400" b="1" dirty="0">
                <a:ln w="12700">
                  <a:noFill/>
                  <a:prstDash val="solid"/>
                </a:ln>
                <a:solidFill>
                  <a:srgbClr val="660033"/>
                </a:solidFill>
                <a:latin typeface="Constantia" panose="02030602050306030303" pitchFamily="18" charset="0"/>
              </a:rPr>
              <a:t>Top 10 Products || New Products ‘21</a:t>
            </a:r>
            <a:endParaRPr lang="en-US" sz="1400" b="1" cap="none" spc="0" dirty="0">
              <a:ln w="12700">
                <a:noFill/>
                <a:prstDash val="solid"/>
              </a:ln>
              <a:solidFill>
                <a:srgbClr val="660033"/>
              </a:solidFill>
              <a:latin typeface="Constantia" panose="020306020503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86024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ngled shot of pen on a graph">
            <a:extLst>
              <a:ext uri="{FF2B5EF4-FFF2-40B4-BE49-F238E27FC236}">
                <a16:creationId xmlns:a16="http://schemas.microsoft.com/office/drawing/2014/main" id="{E84845F8-E1AF-EB9C-B7B0-DBC2D43092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D079F36-4AED-0D5E-991A-F6BEF289E7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6341" y="570273"/>
            <a:ext cx="6692433" cy="6025231"/>
          </a:xfrm>
          <a:prstGeom prst="rect">
            <a:avLst/>
          </a:prstGeom>
          <a:ln w="12700">
            <a:solidFill>
              <a:schemeClr val="accent5">
                <a:lumMod val="75000"/>
              </a:schemeClr>
            </a:solidFill>
          </a:ln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998DFD6-555B-EF01-3003-15F27E5BAA66}"/>
              </a:ext>
            </a:extLst>
          </p:cNvPr>
          <p:cNvSpPr/>
          <p:nvPr/>
        </p:nvSpPr>
        <p:spPr>
          <a:xfrm>
            <a:off x="4865219" y="1533831"/>
            <a:ext cx="400110" cy="4753895"/>
          </a:xfrm>
          <a:prstGeom prst="rect">
            <a:avLst/>
          </a:prstGeom>
          <a:noFill/>
        </p:spPr>
        <p:txBody>
          <a:bodyPr vert="vert270" wrap="square" lIns="91440" tIns="45720" rIns="91440" bIns="45720">
            <a:spAutoFit/>
          </a:bodyPr>
          <a:lstStyle/>
          <a:p>
            <a:pPr algn="ctr"/>
            <a:r>
              <a:rPr lang="en-US" sz="1400" b="1" dirty="0">
                <a:ln w="12700">
                  <a:noFill/>
                  <a:prstDash val="solid"/>
                </a:ln>
                <a:solidFill>
                  <a:srgbClr val="660033"/>
                </a:solidFill>
                <a:latin typeface="Constantia" panose="02030602050306030303" pitchFamily="18" charset="0"/>
              </a:rPr>
              <a:t>Bottom 5 Products || Top 5 Products</a:t>
            </a:r>
            <a:endParaRPr lang="en-US" sz="1400" b="1" cap="none" spc="0" dirty="0">
              <a:ln w="12700">
                <a:noFill/>
                <a:prstDash val="solid"/>
              </a:ln>
              <a:solidFill>
                <a:srgbClr val="660033"/>
              </a:solidFill>
              <a:latin typeface="Constantia" panose="020306020503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94608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ngled shot of pen on a graph">
            <a:extLst>
              <a:ext uri="{FF2B5EF4-FFF2-40B4-BE49-F238E27FC236}">
                <a16:creationId xmlns:a16="http://schemas.microsoft.com/office/drawing/2014/main" id="{E84845F8-E1AF-EB9C-B7B0-DBC2D43092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"/>
            <a:ext cx="12192000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</p:pic>
      <p:pic>
        <p:nvPicPr>
          <p:cNvPr id="7" name="Picture 6" descr="Calculator, pen, compass, money and a paper with graphs printed on it">
            <a:extLst>
              <a:ext uri="{FF2B5EF4-FFF2-40B4-BE49-F238E27FC236}">
                <a16:creationId xmlns:a16="http://schemas.microsoft.com/office/drawing/2014/main" id="{A929C496-BD78-254A-9BF0-C3C81016E68D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437239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976BF12-06FF-B63B-BE51-7EBEF3FA5DEE}"/>
              </a:ext>
            </a:extLst>
          </p:cNvPr>
          <p:cNvSpPr/>
          <p:nvPr/>
        </p:nvSpPr>
        <p:spPr>
          <a:xfrm>
            <a:off x="0" y="0"/>
            <a:ext cx="5435490" cy="6858000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2A198CE-9BC7-3B64-D5AD-E3608FD0B1A0}"/>
              </a:ext>
            </a:extLst>
          </p:cNvPr>
          <p:cNvSpPr/>
          <p:nvPr/>
        </p:nvSpPr>
        <p:spPr>
          <a:xfrm>
            <a:off x="-1321020" y="0"/>
            <a:ext cx="6756510" cy="6858000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E005852-E07C-782A-23CC-6BDBF5E8534B}"/>
              </a:ext>
            </a:extLst>
          </p:cNvPr>
          <p:cNvSpPr/>
          <p:nvPr/>
        </p:nvSpPr>
        <p:spPr>
          <a:xfrm>
            <a:off x="6564076" y="2989108"/>
            <a:ext cx="2832649" cy="116955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>
            <a:spAutoFit/>
          </a:bodyPr>
          <a:lstStyle/>
          <a:p>
            <a:pPr algn="ctr"/>
            <a:r>
              <a:rPr lang="en-US" sz="4400" b="1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accent5">
                    <a:lumMod val="75000"/>
                  </a:schemeClr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latin typeface="Constantia" panose="02030602050306030303" pitchFamily="18" charset="0"/>
              </a:rPr>
              <a:t>Finance</a:t>
            </a:r>
            <a:r>
              <a:rPr lang="en-US" sz="2600" b="1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accent5">
                    <a:lumMod val="75000"/>
                  </a:schemeClr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latin typeface="Constantia" panose="02030602050306030303" pitchFamily="18" charset="0"/>
              </a:rPr>
              <a:t> Report</a:t>
            </a:r>
            <a:endParaRPr lang="en-IN" sz="2600" b="1" cap="none" spc="0" dirty="0">
              <a:ln w="12700">
                <a:solidFill>
                  <a:schemeClr val="accent1"/>
                </a:solidFill>
                <a:prstDash val="solid"/>
              </a:ln>
              <a:solidFill>
                <a:schemeClr val="accent5">
                  <a:lumMod val="75000"/>
                </a:schemeClr>
              </a:solidFill>
              <a:effectLst>
                <a:outerShdw dist="38100" dir="2640000" algn="bl" rotWithShape="0">
                  <a:schemeClr val="accent1"/>
                </a:outerShdw>
              </a:effectLst>
              <a:latin typeface="Constantia" panose="02030602050306030303" pitchFamily="18" charset="0"/>
            </a:endParaRPr>
          </a:p>
        </p:txBody>
      </p:sp>
      <p:pic>
        <p:nvPicPr>
          <p:cNvPr id="18" name="Graphic 17" descr="Arrow Straight">
            <a:extLst>
              <a:ext uri="{FF2B5EF4-FFF2-40B4-BE49-F238E27FC236}">
                <a16:creationId xmlns:a16="http://schemas.microsoft.com/office/drawing/2014/main" id="{3005D32D-B607-85FB-3B0B-12051C4EA4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0800000">
            <a:off x="9398474" y="3428999"/>
            <a:ext cx="1511670" cy="46166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E7DF30C-C74D-9725-37BC-2F0EB923A66F}"/>
              </a:ext>
            </a:extLst>
          </p:cNvPr>
          <p:cNvSpPr/>
          <p:nvPr/>
        </p:nvSpPr>
        <p:spPr>
          <a:xfrm rot="5400000">
            <a:off x="7690813" y="2951669"/>
            <a:ext cx="45719" cy="141632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6463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ngled shot of pen on a graph">
            <a:extLst>
              <a:ext uri="{FF2B5EF4-FFF2-40B4-BE49-F238E27FC236}">
                <a16:creationId xmlns:a16="http://schemas.microsoft.com/office/drawing/2014/main" id="{E84845F8-E1AF-EB9C-B7B0-DBC2D43092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24F217D-A7AF-7968-E7EF-2BA1019213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0855" y="535639"/>
            <a:ext cx="6288179" cy="6151480"/>
          </a:xfrm>
          <a:prstGeom prst="rect">
            <a:avLst/>
          </a:prstGeom>
          <a:ln w="12700">
            <a:solidFill>
              <a:schemeClr val="accent5">
                <a:lumMod val="75000"/>
              </a:schemeClr>
            </a:solidFill>
          </a:ln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998DFD6-555B-EF01-3003-15F27E5BAA66}"/>
              </a:ext>
            </a:extLst>
          </p:cNvPr>
          <p:cNvSpPr/>
          <p:nvPr/>
        </p:nvSpPr>
        <p:spPr>
          <a:xfrm>
            <a:off x="1860781" y="1915598"/>
            <a:ext cx="3458974" cy="338554"/>
          </a:xfrm>
          <a:prstGeom prst="rect">
            <a:avLst/>
          </a:prstGeom>
          <a:noFill/>
        </p:spPr>
        <p:txBody>
          <a:bodyPr vert="horz" wrap="square" lIns="91440" tIns="45720" rIns="91440" bIns="45720">
            <a:spAutoFit/>
          </a:bodyPr>
          <a:lstStyle/>
          <a:p>
            <a:pPr algn="ctr"/>
            <a:r>
              <a:rPr lang="en-US" sz="1600" b="1" dirty="0">
                <a:ln w="12700">
                  <a:noFill/>
                  <a:prstDash val="solid"/>
                </a:ln>
                <a:solidFill>
                  <a:srgbClr val="660033"/>
                </a:solidFill>
                <a:latin typeface="Constantia" panose="02030602050306030303" pitchFamily="18" charset="0"/>
              </a:rPr>
              <a:t>P &amp; L By Market &amp; Fiscal Years</a:t>
            </a:r>
            <a:endParaRPr lang="en-US" sz="1600" b="1" cap="none" spc="0" dirty="0">
              <a:ln w="12700">
                <a:noFill/>
                <a:prstDash val="solid"/>
              </a:ln>
              <a:solidFill>
                <a:srgbClr val="660033"/>
              </a:solidFill>
              <a:latin typeface="Constantia" panose="02030602050306030303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0B9BFA4-CA86-35C1-334B-DCAFCA4C81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2200" y="3428999"/>
            <a:ext cx="4986455" cy="3258119"/>
          </a:xfrm>
          <a:prstGeom prst="rect">
            <a:avLst/>
          </a:prstGeom>
          <a:ln w="12700">
            <a:solidFill>
              <a:schemeClr val="accent5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0348024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ngled shot of pen on a graph">
            <a:extLst>
              <a:ext uri="{FF2B5EF4-FFF2-40B4-BE49-F238E27FC236}">
                <a16:creationId xmlns:a16="http://schemas.microsoft.com/office/drawing/2014/main" id="{E84845F8-E1AF-EB9C-B7B0-DBC2D43092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BD4FB65-9E08-7CFC-2B8A-27D4FD0749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614" y="4109545"/>
            <a:ext cx="11960772" cy="2662150"/>
          </a:xfrm>
          <a:prstGeom prst="rect">
            <a:avLst/>
          </a:prstGeom>
          <a:ln>
            <a:solidFill>
              <a:schemeClr val="accent5">
                <a:lumMod val="75000"/>
              </a:schemeClr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9F1F17B-8894-FEA4-C501-8CC362B650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614" y="86305"/>
            <a:ext cx="11960772" cy="4138853"/>
          </a:xfrm>
          <a:prstGeom prst="rect">
            <a:avLst/>
          </a:prstGeom>
          <a:ln>
            <a:solidFill>
              <a:schemeClr val="accent5">
                <a:lumMod val="75000"/>
              </a:schemeClr>
            </a:solidFill>
          </a:ln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998DFD6-555B-EF01-3003-15F27E5BAA66}"/>
              </a:ext>
            </a:extLst>
          </p:cNvPr>
          <p:cNvSpPr/>
          <p:nvPr/>
        </p:nvSpPr>
        <p:spPr>
          <a:xfrm>
            <a:off x="3994381" y="86305"/>
            <a:ext cx="3458974" cy="338554"/>
          </a:xfrm>
          <a:prstGeom prst="rect">
            <a:avLst/>
          </a:prstGeom>
          <a:noFill/>
        </p:spPr>
        <p:txBody>
          <a:bodyPr vert="horz" wrap="square" lIns="91440" tIns="45720" rIns="91440" bIns="45720">
            <a:spAutoFit/>
          </a:bodyPr>
          <a:lstStyle/>
          <a:p>
            <a:pPr algn="ctr"/>
            <a:r>
              <a:rPr lang="en-US" sz="1600" b="1" dirty="0">
                <a:ln w="12700">
                  <a:noFill/>
                  <a:prstDash val="solid"/>
                </a:ln>
                <a:solidFill>
                  <a:srgbClr val="660033"/>
                </a:solidFill>
                <a:latin typeface="Constantia" panose="02030602050306030303" pitchFamily="18" charset="0"/>
              </a:rPr>
              <a:t>P &amp; L Monthly Report</a:t>
            </a:r>
            <a:endParaRPr lang="en-US" sz="1600" b="1" cap="none" spc="0" dirty="0">
              <a:ln w="12700">
                <a:noFill/>
                <a:prstDash val="solid"/>
              </a:ln>
              <a:solidFill>
                <a:srgbClr val="660033"/>
              </a:solidFill>
              <a:latin typeface="Constantia" panose="020306020503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54301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ngled shot of pen on a graph">
            <a:extLst>
              <a:ext uri="{FF2B5EF4-FFF2-40B4-BE49-F238E27FC236}">
                <a16:creationId xmlns:a16="http://schemas.microsoft.com/office/drawing/2014/main" id="{E84845F8-E1AF-EB9C-B7B0-DBC2D43092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6EA8021-C5A6-D640-EACE-C4B05CD252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8938" y="124023"/>
            <a:ext cx="7304690" cy="6533788"/>
          </a:xfrm>
          <a:prstGeom prst="rect">
            <a:avLst/>
          </a:prstGeom>
          <a:ln w="12700">
            <a:solidFill>
              <a:schemeClr val="accent5">
                <a:lumMod val="75000"/>
              </a:schemeClr>
            </a:solidFill>
          </a:ln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998DFD6-555B-EF01-3003-15F27E5BAA66}"/>
              </a:ext>
            </a:extLst>
          </p:cNvPr>
          <p:cNvSpPr/>
          <p:nvPr/>
        </p:nvSpPr>
        <p:spPr>
          <a:xfrm>
            <a:off x="4593021" y="424859"/>
            <a:ext cx="430887" cy="6232952"/>
          </a:xfrm>
          <a:prstGeom prst="rect">
            <a:avLst/>
          </a:prstGeom>
          <a:noFill/>
        </p:spPr>
        <p:txBody>
          <a:bodyPr vert="vert270" wrap="square" lIns="91440" tIns="45720" rIns="91440" bIns="45720">
            <a:spAutoFit/>
          </a:bodyPr>
          <a:lstStyle/>
          <a:p>
            <a:pPr algn="ctr"/>
            <a:r>
              <a:rPr lang="en-US" sz="1600" b="1" dirty="0">
                <a:ln w="12700">
                  <a:noFill/>
                  <a:prstDash val="solid"/>
                </a:ln>
                <a:solidFill>
                  <a:srgbClr val="660033"/>
                </a:solidFill>
                <a:latin typeface="Constantia" panose="02030602050306030303" pitchFamily="18" charset="0"/>
              </a:rPr>
              <a:t> GM % By Quarters (Sub-Zones)</a:t>
            </a:r>
            <a:endParaRPr lang="en-US" sz="1600" b="1" cap="none" spc="0" dirty="0">
              <a:ln w="12700">
                <a:noFill/>
                <a:prstDash val="solid"/>
              </a:ln>
              <a:solidFill>
                <a:srgbClr val="660033"/>
              </a:solidFill>
              <a:latin typeface="Constantia" panose="020306020503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04207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ngled shot of pen on a graph">
            <a:extLst>
              <a:ext uri="{FF2B5EF4-FFF2-40B4-BE49-F238E27FC236}">
                <a16:creationId xmlns:a16="http://schemas.microsoft.com/office/drawing/2014/main" id="{E84845F8-E1AF-EB9C-B7B0-DBC2D43092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</p:pic>
      <p:pic>
        <p:nvPicPr>
          <p:cNvPr id="7" name="Picture 6" descr="Calculator, pen, compass, money and a paper with graphs printed on it">
            <a:extLst>
              <a:ext uri="{FF2B5EF4-FFF2-40B4-BE49-F238E27FC236}">
                <a16:creationId xmlns:a16="http://schemas.microsoft.com/office/drawing/2014/main" id="{A929C496-BD78-254A-9BF0-C3C81016E68D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58207"/>
            <a:ext cx="12192000" cy="359979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7703D20-E641-0A7E-1623-4C97693CB39A}"/>
              </a:ext>
            </a:extLst>
          </p:cNvPr>
          <p:cNvSpPr txBox="1"/>
          <p:nvPr/>
        </p:nvSpPr>
        <p:spPr>
          <a:xfrm>
            <a:off x="160016" y="1707196"/>
            <a:ext cx="11871968" cy="40011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r>
              <a:rPr lang="en-IN" sz="2000" dirty="0">
                <a:solidFill>
                  <a:srgbClr val="7030A0"/>
                </a:solidFill>
                <a:effectLst>
                  <a:reflection blurRad="6350" stA="60000" endA="900" endPos="58000" dir="5400000" sy="-100000" algn="bl" rotWithShape="0"/>
                </a:effectLst>
                <a:latin typeface="Constantia" panose="02030602050306030303" pitchFamily="18" charset="0"/>
              </a:rPr>
              <a:t>Thank |You| For| Your| Time &amp; Patience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AC79ECA-39A5-836F-5E99-E55245198AE5}"/>
              </a:ext>
            </a:extLst>
          </p:cNvPr>
          <p:cNvSpPr/>
          <p:nvPr/>
        </p:nvSpPr>
        <p:spPr>
          <a:xfrm rot="5400000">
            <a:off x="5606879" y="897128"/>
            <a:ext cx="45719" cy="3166515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160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ngled shot of pen on a graph">
            <a:extLst>
              <a:ext uri="{FF2B5EF4-FFF2-40B4-BE49-F238E27FC236}">
                <a16:creationId xmlns:a16="http://schemas.microsoft.com/office/drawing/2014/main" id="{E84845F8-E1AF-EB9C-B7B0-DBC2D43092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</p:pic>
      <p:pic>
        <p:nvPicPr>
          <p:cNvPr id="7" name="Picture 6" descr="Calculator, pen, compass, money and a paper with graphs printed on it">
            <a:extLst>
              <a:ext uri="{FF2B5EF4-FFF2-40B4-BE49-F238E27FC236}">
                <a16:creationId xmlns:a16="http://schemas.microsoft.com/office/drawing/2014/main" id="{A929C496-BD78-254A-9BF0-C3C81016E68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437239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976BF12-06FF-B63B-BE51-7EBEF3FA5DEE}"/>
              </a:ext>
            </a:extLst>
          </p:cNvPr>
          <p:cNvSpPr/>
          <p:nvPr/>
        </p:nvSpPr>
        <p:spPr>
          <a:xfrm>
            <a:off x="5437239" y="0"/>
            <a:ext cx="6754761" cy="6858000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FDA5C6A-413C-5724-277D-DD424AFE0F2B}"/>
              </a:ext>
            </a:extLst>
          </p:cNvPr>
          <p:cNvSpPr txBox="1"/>
          <p:nvPr/>
        </p:nvSpPr>
        <p:spPr>
          <a:xfrm>
            <a:off x="7129113" y="814056"/>
            <a:ext cx="2741263" cy="369332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  <a:reflection blurRad="6350" endPos="65000" dir="5400000" sy="-100000" algn="bl" rotWithShape="0"/>
            <a:softEdge rad="12700"/>
          </a:effectLst>
          <a:scene3d>
            <a:camera prst="orthographicFront"/>
            <a:lightRig rig="threePt" dir="t"/>
          </a:scene3d>
          <a:sp3d>
            <a:bevelT prst="angle"/>
          </a:sp3d>
        </p:spPr>
        <p:txBody>
          <a:bodyPr vert="wordArtVert" wrap="square" rtlCol="0">
            <a:spAutoFit/>
          </a:bodyPr>
          <a:lstStyle/>
          <a:p>
            <a:r>
              <a:rPr lang="en-IN" sz="2000" dirty="0">
                <a:solidFill>
                  <a:schemeClr val="accent5">
                    <a:lumMod val="75000"/>
                  </a:schemeClr>
                </a:solidFill>
                <a:latin typeface="Constantia" panose="02030602050306030303" pitchFamily="18" charset="0"/>
              </a:rPr>
              <a:t>Content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0650676-D05B-655A-FF58-4EA2EB880039}"/>
              </a:ext>
            </a:extLst>
          </p:cNvPr>
          <p:cNvSpPr/>
          <p:nvPr/>
        </p:nvSpPr>
        <p:spPr>
          <a:xfrm>
            <a:off x="6522371" y="1506569"/>
            <a:ext cx="4529932" cy="3126658"/>
          </a:xfrm>
          <a:prstGeom prst="ellipse">
            <a:avLst/>
          </a:prstGeom>
          <a:noFill/>
          <a:ln w="12700">
            <a:solidFill>
              <a:schemeClr val="accent5">
                <a:lumMod val="75000"/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C4D513-1804-B024-7FD5-4196327B31DE}"/>
              </a:ext>
            </a:extLst>
          </p:cNvPr>
          <p:cNvSpPr txBox="1"/>
          <p:nvPr/>
        </p:nvSpPr>
        <p:spPr>
          <a:xfrm>
            <a:off x="6522371" y="2128809"/>
            <a:ext cx="2890683" cy="369332"/>
          </a:xfrm>
          <a:prstGeom prst="rect">
            <a:avLst/>
          </a:prstGeom>
          <a:noFill/>
          <a:effectLst/>
          <a:scene3d>
            <a:camera prst="isometricRightUp">
              <a:rot lat="1200000" lon="19200000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accent5">
                    <a:lumMod val="75000"/>
                  </a:schemeClr>
                </a:solidFill>
                <a:latin typeface="Constantia" panose="02030602050306030303" pitchFamily="18" charset="0"/>
              </a:rPr>
              <a:t>Introduction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7CC959-7283-DA0C-6A6D-C866E787396C}"/>
              </a:ext>
            </a:extLst>
          </p:cNvPr>
          <p:cNvSpPr txBox="1"/>
          <p:nvPr/>
        </p:nvSpPr>
        <p:spPr>
          <a:xfrm>
            <a:off x="6776035" y="2427615"/>
            <a:ext cx="2890683" cy="369332"/>
          </a:xfrm>
          <a:prstGeom prst="rect">
            <a:avLst/>
          </a:prstGeom>
          <a:noFill/>
          <a:effectLst/>
          <a:scene3d>
            <a:camera prst="isometricRightUp">
              <a:rot lat="1200000" lon="19200000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accent5">
                    <a:lumMod val="75000"/>
                  </a:schemeClr>
                </a:solidFill>
                <a:latin typeface="Constantia" panose="02030602050306030303" pitchFamily="18" charset="0"/>
              </a:rPr>
              <a:t>Problem Statement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5994CF-6DF7-56EB-03BF-94DD0490AA01}"/>
              </a:ext>
            </a:extLst>
          </p:cNvPr>
          <p:cNvSpPr txBox="1"/>
          <p:nvPr/>
        </p:nvSpPr>
        <p:spPr>
          <a:xfrm>
            <a:off x="7029699" y="2731346"/>
            <a:ext cx="2890683" cy="369332"/>
          </a:xfrm>
          <a:prstGeom prst="rect">
            <a:avLst/>
          </a:prstGeom>
          <a:noFill/>
          <a:effectLst/>
          <a:scene3d>
            <a:camera prst="isometricRightUp">
              <a:rot lat="1200000" lon="19200000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accent5">
                    <a:lumMod val="75000"/>
                  </a:schemeClr>
                </a:solidFill>
                <a:latin typeface="Constantia" panose="02030602050306030303" pitchFamily="18" charset="0"/>
              </a:rPr>
              <a:t>Data Source &amp; Tools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7C8C6E1-008A-04ED-E4F3-93D321107000}"/>
              </a:ext>
            </a:extLst>
          </p:cNvPr>
          <p:cNvSpPr txBox="1"/>
          <p:nvPr/>
        </p:nvSpPr>
        <p:spPr>
          <a:xfrm>
            <a:off x="7320475" y="2992465"/>
            <a:ext cx="3161557" cy="369332"/>
          </a:xfrm>
          <a:prstGeom prst="rect">
            <a:avLst/>
          </a:prstGeom>
          <a:noFill/>
          <a:effectLst/>
          <a:scene3d>
            <a:camera prst="isometricRightUp">
              <a:rot lat="1200000" lon="19200000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accent5">
                    <a:lumMod val="75000"/>
                  </a:schemeClr>
                </a:solidFill>
                <a:latin typeface="Constantia" panose="02030602050306030303" pitchFamily="18" charset="0"/>
              </a:rPr>
              <a:t>Data Model &amp; DAX Measures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9B36514-E606-9C7D-3700-F80F07806B3A}"/>
              </a:ext>
            </a:extLst>
          </p:cNvPr>
          <p:cNvSpPr txBox="1"/>
          <p:nvPr/>
        </p:nvSpPr>
        <p:spPr>
          <a:xfrm>
            <a:off x="7628178" y="3239193"/>
            <a:ext cx="3706763" cy="369332"/>
          </a:xfrm>
          <a:prstGeom prst="rect">
            <a:avLst/>
          </a:prstGeom>
          <a:noFill/>
          <a:effectLst/>
          <a:scene3d>
            <a:camera prst="isometricRightUp">
              <a:rot lat="1200000" lon="19200000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accent5">
                    <a:lumMod val="75000"/>
                  </a:schemeClr>
                </a:solidFill>
                <a:latin typeface="Constantia" panose="02030602050306030303" pitchFamily="18" charset="0"/>
              </a:rPr>
              <a:t>Insights on sales &amp; Finance Reports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A6010AC-5991-6AB9-3983-8B6372D695F9}"/>
              </a:ext>
            </a:extLst>
          </p:cNvPr>
          <p:cNvSpPr/>
          <p:nvPr/>
        </p:nvSpPr>
        <p:spPr>
          <a:xfrm>
            <a:off x="7129113" y="817144"/>
            <a:ext cx="45719" cy="59944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3435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ngled shot of pen on a graph">
            <a:extLst>
              <a:ext uri="{FF2B5EF4-FFF2-40B4-BE49-F238E27FC236}">
                <a16:creationId xmlns:a16="http://schemas.microsoft.com/office/drawing/2014/main" id="{E84845F8-E1AF-EB9C-B7B0-DBC2D43092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</p:pic>
      <p:pic>
        <p:nvPicPr>
          <p:cNvPr id="7" name="Picture 6" descr="Calculator, pen, compass, money and a paper with graphs printed on it">
            <a:extLst>
              <a:ext uri="{FF2B5EF4-FFF2-40B4-BE49-F238E27FC236}">
                <a16:creationId xmlns:a16="http://schemas.microsoft.com/office/drawing/2014/main" id="{A929C496-BD78-254A-9BF0-C3C81016E68D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437239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976BF12-06FF-B63B-BE51-7EBEF3FA5DEE}"/>
              </a:ext>
            </a:extLst>
          </p:cNvPr>
          <p:cNvSpPr/>
          <p:nvPr/>
        </p:nvSpPr>
        <p:spPr>
          <a:xfrm>
            <a:off x="5437239" y="0"/>
            <a:ext cx="6754761" cy="6858000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440E800-EAD9-D0D7-491B-10C5D758B929}"/>
              </a:ext>
            </a:extLst>
          </p:cNvPr>
          <p:cNvSpPr txBox="1"/>
          <p:nvPr/>
        </p:nvSpPr>
        <p:spPr>
          <a:xfrm>
            <a:off x="6500091" y="98322"/>
            <a:ext cx="4129592" cy="369332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  <a:reflection blurRad="6350" endPos="65000" dir="5400000" sy="-100000" algn="bl" rotWithShape="0"/>
            <a:softEdge rad="12700"/>
          </a:effectLst>
          <a:scene3d>
            <a:camera prst="orthographicFront"/>
            <a:lightRig rig="threePt" dir="t"/>
          </a:scene3d>
          <a:sp3d>
            <a:bevelT prst="angle"/>
          </a:sp3d>
        </p:spPr>
        <p:txBody>
          <a:bodyPr vert="wordArtVert" wrap="square" rtlCol="0">
            <a:spAutoFit/>
          </a:bodyPr>
          <a:lstStyle/>
          <a:p>
            <a:r>
              <a:rPr lang="en-IN" dirty="0">
                <a:solidFill>
                  <a:schemeClr val="accent5">
                    <a:lumMod val="75000"/>
                  </a:schemeClr>
                </a:solidFill>
                <a:latin typeface="Constantia" panose="02030602050306030303" pitchFamily="18" charset="0"/>
              </a:rPr>
              <a:t>Introduction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6DB34B1-3B52-97E2-D5ED-851ACE662127}"/>
              </a:ext>
            </a:extLst>
          </p:cNvPr>
          <p:cNvSpPr txBox="1"/>
          <p:nvPr/>
        </p:nvSpPr>
        <p:spPr>
          <a:xfrm>
            <a:off x="7050148" y="1022553"/>
            <a:ext cx="4129592" cy="1162113"/>
          </a:xfrm>
          <a:prstGeom prst="rect">
            <a:avLst/>
          </a:prstGeom>
          <a:noFill/>
          <a:ln cap="flat">
            <a:noFill/>
          </a:ln>
          <a:effectLst>
            <a:reflection blurRad="25400" stA="45000" endPos="65000" dist="50800" dir="5400000" sy="-100000" algn="bl" rotWithShape="0"/>
          </a:effectLst>
          <a:scene3d>
            <a:camera prst="orthographicFront">
              <a:rot lat="0" lon="0" rev="0"/>
            </a:camera>
            <a:lightRig rig="threePt" dir="t"/>
          </a:scene3d>
        </p:spPr>
        <p:txBody>
          <a:bodyPr wrap="square" rtlCol="0">
            <a:spAutoFit/>
            <a:scene3d>
              <a:camera prst="orthographicFront">
                <a:rot lat="1800000" lon="0" rev="0"/>
              </a:camera>
              <a:lightRig rig="threePt" dir="t"/>
            </a:scene3d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ln w="12700" cap="rnd">
                  <a:solidFill>
                    <a:schemeClr val="accent5">
                      <a:lumMod val="75000"/>
                    </a:schemeClr>
                  </a:solidFill>
                </a:ln>
                <a:solidFill>
                  <a:schemeClr val="accent5">
                    <a:lumMod val="75000"/>
                  </a:schemeClr>
                </a:solidFill>
                <a:latin typeface="Constantia" panose="02030602050306030303" pitchFamily="18" charset="0"/>
              </a:rPr>
              <a:t>AtliQ Hardware is  a leading company 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ln w="12700" cap="rnd">
                  <a:solidFill>
                    <a:schemeClr val="accent5">
                      <a:lumMod val="75000"/>
                    </a:schemeClr>
                  </a:solidFill>
                </a:ln>
                <a:solidFill>
                  <a:schemeClr val="accent5">
                    <a:lumMod val="75000"/>
                  </a:schemeClr>
                </a:solidFill>
                <a:latin typeface="Constantia" panose="02030602050306030303" pitchFamily="18" charset="0"/>
              </a:rPr>
              <a:t>that supplies computer hardware and 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ln w="12700" cap="rnd">
                  <a:solidFill>
                    <a:schemeClr val="accent5">
                      <a:lumMod val="75000"/>
                    </a:schemeClr>
                  </a:solidFill>
                </a:ln>
                <a:solidFill>
                  <a:schemeClr val="accent5">
                    <a:lumMod val="75000"/>
                  </a:schemeClr>
                </a:solidFill>
                <a:latin typeface="Constantia" panose="02030602050306030303" pitchFamily="18" charset="0"/>
              </a:rPr>
              <a:t>peripherals to the clients across the world.</a:t>
            </a:r>
            <a:endParaRPr lang="en-IN" sz="1600" dirty="0">
              <a:ln w="12700" cap="rnd">
                <a:solidFill>
                  <a:schemeClr val="accent5">
                    <a:lumMod val="75000"/>
                  </a:schemeClr>
                </a:solidFill>
              </a:ln>
              <a:solidFill>
                <a:schemeClr val="accent5">
                  <a:lumMod val="75000"/>
                </a:schemeClr>
              </a:solidFill>
              <a:latin typeface="Constantia" panose="02030602050306030303" pitchFamily="18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A7EA62D-C847-CF09-5ED2-0328DC9FC25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" t="624" r="460" b="380"/>
          <a:stretch/>
        </p:blipFill>
        <p:spPr>
          <a:xfrm>
            <a:off x="5790308" y="2739565"/>
            <a:ext cx="6273633" cy="3076987"/>
          </a:xfrm>
          <a:prstGeom prst="rect">
            <a:avLst/>
          </a:prstGeom>
          <a:solidFill>
            <a:schemeClr val="tx1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9EB31EF-46D3-C076-3A02-5FAD062DFA09}"/>
              </a:ext>
            </a:extLst>
          </p:cNvPr>
          <p:cNvSpPr/>
          <p:nvPr/>
        </p:nvSpPr>
        <p:spPr>
          <a:xfrm>
            <a:off x="6096000" y="4633545"/>
            <a:ext cx="1259840" cy="107486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6E88D72-1606-CD45-C3D2-7A071F02F582}"/>
              </a:ext>
            </a:extLst>
          </p:cNvPr>
          <p:cNvSpPr/>
          <p:nvPr/>
        </p:nvSpPr>
        <p:spPr>
          <a:xfrm rot="10800000">
            <a:off x="6576631" y="161884"/>
            <a:ext cx="45719" cy="40409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C7ABF3D-0AEF-5C59-5014-28AE06B24F48}"/>
              </a:ext>
            </a:extLst>
          </p:cNvPr>
          <p:cNvSpPr/>
          <p:nvPr/>
        </p:nvSpPr>
        <p:spPr>
          <a:xfrm rot="10800000">
            <a:off x="10572753" y="161885"/>
            <a:ext cx="45719" cy="40409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6736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ngled shot of pen on a graph">
            <a:extLst>
              <a:ext uri="{FF2B5EF4-FFF2-40B4-BE49-F238E27FC236}">
                <a16:creationId xmlns:a16="http://schemas.microsoft.com/office/drawing/2014/main" id="{E84845F8-E1AF-EB9C-B7B0-DBC2D43092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</p:pic>
      <p:pic>
        <p:nvPicPr>
          <p:cNvPr id="7" name="Picture 6" descr="Calculator, pen, compass, money and a paper with graphs printed on it">
            <a:extLst>
              <a:ext uri="{FF2B5EF4-FFF2-40B4-BE49-F238E27FC236}">
                <a16:creationId xmlns:a16="http://schemas.microsoft.com/office/drawing/2014/main" id="{A929C496-BD78-254A-9BF0-C3C81016E68D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437239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976BF12-06FF-B63B-BE51-7EBEF3FA5DEE}"/>
              </a:ext>
            </a:extLst>
          </p:cNvPr>
          <p:cNvSpPr/>
          <p:nvPr/>
        </p:nvSpPr>
        <p:spPr>
          <a:xfrm>
            <a:off x="5437239" y="0"/>
            <a:ext cx="6754761" cy="6858000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440E800-EAD9-D0D7-491B-10C5D758B929}"/>
              </a:ext>
            </a:extLst>
          </p:cNvPr>
          <p:cNvSpPr txBox="1"/>
          <p:nvPr/>
        </p:nvSpPr>
        <p:spPr>
          <a:xfrm>
            <a:off x="5708761" y="176047"/>
            <a:ext cx="6102055" cy="369332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  <a:reflection blurRad="6350" endPos="65000" dir="5400000" sy="-100000" algn="bl" rotWithShape="0"/>
            <a:softEdge rad="12700"/>
          </a:effectLst>
          <a:scene3d>
            <a:camera prst="orthographicFront"/>
            <a:lightRig rig="threePt" dir="t"/>
          </a:scene3d>
          <a:sp3d>
            <a:bevelT prst="angle"/>
          </a:sp3d>
        </p:spPr>
        <p:txBody>
          <a:bodyPr vert="wordArtVert" wrap="square" rtlCol="0">
            <a:spAutoFit/>
          </a:bodyPr>
          <a:lstStyle/>
          <a:p>
            <a:r>
              <a:rPr lang="en-IN" dirty="0">
                <a:solidFill>
                  <a:schemeClr val="accent5">
                    <a:lumMod val="75000"/>
                  </a:schemeClr>
                </a:solidFill>
                <a:latin typeface="Constantia" panose="02030602050306030303" pitchFamily="18" charset="0"/>
              </a:rPr>
              <a:t>Platforms &amp; Channels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B899D38-B43B-E8A9-C361-0D62C16C3C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7547" y="955040"/>
            <a:ext cx="5692887" cy="265176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0D62EAF-307E-ABBB-91EC-3FA8C203DDE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8435" y="3840064"/>
            <a:ext cx="5692887" cy="2532747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6D1F0E7D-4324-2964-9063-F7AAC95B118C}"/>
              </a:ext>
            </a:extLst>
          </p:cNvPr>
          <p:cNvSpPr/>
          <p:nvPr/>
        </p:nvSpPr>
        <p:spPr>
          <a:xfrm>
            <a:off x="6606458" y="5485090"/>
            <a:ext cx="1005840" cy="75354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2381D11-71B4-B1DD-A5C8-5C4FF44436BC}"/>
              </a:ext>
            </a:extLst>
          </p:cNvPr>
          <p:cNvSpPr/>
          <p:nvPr/>
        </p:nvSpPr>
        <p:spPr>
          <a:xfrm>
            <a:off x="6606458" y="2712720"/>
            <a:ext cx="1005840" cy="78317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5F70A15-1C77-FD7E-63FC-96CEA88B1D9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913" t="66330" r="24599" b="14334"/>
          <a:stretch/>
        </p:blipFill>
        <p:spPr>
          <a:xfrm>
            <a:off x="6685279" y="2712720"/>
            <a:ext cx="1175929" cy="49820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C4A95DC-1294-4CEB-D0D0-F1722F574ECA}"/>
              </a:ext>
            </a:extLst>
          </p:cNvPr>
          <p:cNvSpPr/>
          <p:nvPr/>
        </p:nvSpPr>
        <p:spPr>
          <a:xfrm rot="10800000">
            <a:off x="5708759" y="176046"/>
            <a:ext cx="45719" cy="54537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953C65B-154B-146B-3E51-E09A96E6B2A0}"/>
              </a:ext>
            </a:extLst>
          </p:cNvPr>
          <p:cNvSpPr/>
          <p:nvPr/>
        </p:nvSpPr>
        <p:spPr>
          <a:xfrm rot="10800000">
            <a:off x="11753837" y="176045"/>
            <a:ext cx="45719" cy="54537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8067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ngled shot of pen on a graph">
            <a:extLst>
              <a:ext uri="{FF2B5EF4-FFF2-40B4-BE49-F238E27FC236}">
                <a16:creationId xmlns:a16="http://schemas.microsoft.com/office/drawing/2014/main" id="{E84845F8-E1AF-EB9C-B7B0-DBC2D43092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</p:pic>
      <p:pic>
        <p:nvPicPr>
          <p:cNvPr id="7" name="Picture 6" descr="Calculator, pen, compass, money and a paper with graphs printed on it">
            <a:extLst>
              <a:ext uri="{FF2B5EF4-FFF2-40B4-BE49-F238E27FC236}">
                <a16:creationId xmlns:a16="http://schemas.microsoft.com/office/drawing/2014/main" id="{A929C496-BD78-254A-9BF0-C3C81016E68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437239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976BF12-06FF-B63B-BE51-7EBEF3FA5DEE}"/>
              </a:ext>
            </a:extLst>
          </p:cNvPr>
          <p:cNvSpPr/>
          <p:nvPr/>
        </p:nvSpPr>
        <p:spPr>
          <a:xfrm>
            <a:off x="5436365" y="0"/>
            <a:ext cx="6756510" cy="6858000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BF8867B-1B54-2EF7-4934-B82884779A6D}"/>
              </a:ext>
            </a:extLst>
          </p:cNvPr>
          <p:cNvSpPr txBox="1"/>
          <p:nvPr/>
        </p:nvSpPr>
        <p:spPr>
          <a:xfrm>
            <a:off x="5963921" y="633164"/>
            <a:ext cx="5773312" cy="369332"/>
          </a:xfrm>
          <a:prstGeom prst="rect">
            <a:avLst/>
          </a:prstGeom>
          <a:noFill/>
          <a:effectLst>
            <a:reflection stA="85000" endPos="58000" dir="5400000" sy="-100000" algn="bl" rotWithShape="0"/>
          </a:effectLst>
        </p:spPr>
        <p:txBody>
          <a:bodyPr vert="wordArtVert" wrap="square" rtlCol="0">
            <a:spAutoFit/>
          </a:bodyPr>
          <a:lstStyle/>
          <a:p>
            <a:r>
              <a:rPr lang="en-IN" dirty="0">
                <a:solidFill>
                  <a:schemeClr val="accent5">
                    <a:lumMod val="75000"/>
                  </a:schemeClr>
                </a:solidFill>
                <a:latin typeface="Constantia" panose="02030602050306030303" pitchFamily="18" charset="0"/>
              </a:rPr>
              <a:t>Problem | Statement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7EDD3DB6-FD7C-6A85-9284-3E71A3B5181A}"/>
              </a:ext>
            </a:extLst>
          </p:cNvPr>
          <p:cNvSpPr/>
          <p:nvPr/>
        </p:nvSpPr>
        <p:spPr>
          <a:xfrm>
            <a:off x="5963921" y="1854200"/>
            <a:ext cx="5831840" cy="2860040"/>
          </a:xfrm>
          <a:prstGeom prst="roundRect">
            <a:avLst/>
          </a:prstGeom>
          <a:noFill/>
          <a:ln w="12700">
            <a:noFill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5">
                    <a:lumMod val="75000"/>
                  </a:schemeClr>
                </a:solidFill>
                <a:latin typeface="Constantia" panose="02030602050306030303" pitchFamily="18" charset="0"/>
              </a:rPr>
              <a:t>AtliQ Hardware is facing Significant losses in recent years.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5">
                    <a:lumMod val="75000"/>
                  </a:schemeClr>
                </a:solidFill>
                <a:latin typeface="Constantia" panose="02030602050306030303" pitchFamily="18" charset="0"/>
              </a:rPr>
              <a:t>Rely on hand written  reports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5">
                    <a:lumMod val="75000"/>
                  </a:schemeClr>
                </a:solidFill>
                <a:latin typeface="Constantia" panose="02030602050306030303" pitchFamily="18" charset="0"/>
              </a:rPr>
              <a:t>Need of insights for informed Decision-making.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5">
                    <a:lumMod val="75000"/>
                  </a:schemeClr>
                </a:solidFill>
                <a:latin typeface="Constantia" panose="02030602050306030303" pitchFamily="18" charset="0"/>
              </a:rPr>
              <a:t>Request for a Data Analyst to create a Excel report.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5">
                    <a:lumMod val="75000"/>
                  </a:schemeClr>
                </a:solidFill>
                <a:latin typeface="Constantia" panose="02030602050306030303" pitchFamily="18" charset="0"/>
              </a:rPr>
              <a:t>Analysis focused on Sales and Finance Performance</a:t>
            </a:r>
            <a:endParaRPr lang="en-IN" sz="1600" dirty="0">
              <a:solidFill>
                <a:schemeClr val="accent5">
                  <a:lumMod val="75000"/>
                </a:schemeClr>
              </a:solidFill>
              <a:latin typeface="Constantia" panose="02030602050306030303" pitchFamily="18" charset="0"/>
            </a:endParaRPr>
          </a:p>
          <a:p>
            <a:pPr algn="ctr"/>
            <a:endParaRPr lang="en-IN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DA2DA0E-96D7-CF4B-850C-3E8937853E86}"/>
              </a:ext>
            </a:extLst>
          </p:cNvPr>
          <p:cNvSpPr/>
          <p:nvPr/>
        </p:nvSpPr>
        <p:spPr>
          <a:xfrm rot="10800000">
            <a:off x="5963046" y="654411"/>
            <a:ext cx="45719" cy="54537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6179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ngled shot of pen on a graph">
            <a:extLst>
              <a:ext uri="{FF2B5EF4-FFF2-40B4-BE49-F238E27FC236}">
                <a16:creationId xmlns:a16="http://schemas.microsoft.com/office/drawing/2014/main" id="{E84845F8-E1AF-EB9C-B7B0-DBC2D43092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</p:pic>
      <p:pic>
        <p:nvPicPr>
          <p:cNvPr id="7" name="Picture 6" descr="Calculator, pen, compass, money and a paper with graphs printed on it">
            <a:extLst>
              <a:ext uri="{FF2B5EF4-FFF2-40B4-BE49-F238E27FC236}">
                <a16:creationId xmlns:a16="http://schemas.microsoft.com/office/drawing/2014/main" id="{A929C496-BD78-254A-9BF0-C3C81016E68D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437239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976BF12-06FF-B63B-BE51-7EBEF3FA5DEE}"/>
              </a:ext>
            </a:extLst>
          </p:cNvPr>
          <p:cNvSpPr/>
          <p:nvPr/>
        </p:nvSpPr>
        <p:spPr>
          <a:xfrm>
            <a:off x="5436365" y="0"/>
            <a:ext cx="6756510" cy="6858000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BF8867B-1B54-2EF7-4934-B82884779A6D}"/>
              </a:ext>
            </a:extLst>
          </p:cNvPr>
          <p:cNvSpPr txBox="1"/>
          <p:nvPr/>
        </p:nvSpPr>
        <p:spPr>
          <a:xfrm>
            <a:off x="5963921" y="633164"/>
            <a:ext cx="6102055" cy="369332"/>
          </a:xfrm>
          <a:prstGeom prst="rect">
            <a:avLst/>
          </a:prstGeom>
          <a:noFill/>
          <a:effectLst>
            <a:reflection stA="85000" endPos="58000" dir="5400000" sy="-100000" algn="bl" rotWithShape="0"/>
          </a:effectLst>
        </p:spPr>
        <p:txBody>
          <a:bodyPr vert="wordArtVert" wrap="square" rtlCol="0">
            <a:spAutoFit/>
          </a:bodyPr>
          <a:lstStyle/>
          <a:p>
            <a:r>
              <a:rPr lang="en-IN" dirty="0">
                <a:solidFill>
                  <a:schemeClr val="accent5">
                    <a:lumMod val="75000"/>
                  </a:schemeClr>
                </a:solidFill>
                <a:latin typeface="Constantia" panose="02030602050306030303" pitchFamily="18" charset="0"/>
              </a:rPr>
              <a:t>Data | Sources &amp; Tools</a:t>
            </a:r>
          </a:p>
        </p:txBody>
      </p:sp>
      <p:pic>
        <p:nvPicPr>
          <p:cNvPr id="4" name="Picture 3" descr="A screenshot of a computer">
            <a:extLst>
              <a:ext uri="{FF2B5EF4-FFF2-40B4-BE49-F238E27FC236}">
                <a16:creationId xmlns:a16="http://schemas.microsoft.com/office/drawing/2014/main" id="{7C477DBE-08BF-CE9C-639F-73EF21ABF1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6236" y="1147522"/>
            <a:ext cx="5437239" cy="400492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2A198CE-9BC7-3B64-D5AD-E3608FD0B1A0}"/>
              </a:ext>
            </a:extLst>
          </p:cNvPr>
          <p:cNvSpPr/>
          <p:nvPr/>
        </p:nvSpPr>
        <p:spPr>
          <a:xfrm>
            <a:off x="-15812" y="1"/>
            <a:ext cx="5437239" cy="6858000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10" name="Graphic 9" descr="Arrow Clockwise curve">
            <a:extLst>
              <a:ext uri="{FF2B5EF4-FFF2-40B4-BE49-F238E27FC236}">
                <a16:creationId xmlns:a16="http://schemas.microsoft.com/office/drawing/2014/main" id="{245B5473-DD7D-AC87-917C-CE30321E09B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4041610" flipH="1" flipV="1">
            <a:off x="10099410" y="3212891"/>
            <a:ext cx="1043762" cy="1043762"/>
          </a:xfrm>
          <a:prstGeom prst="rect">
            <a:avLst/>
          </a:prstGeom>
        </p:spPr>
      </p:pic>
      <p:pic>
        <p:nvPicPr>
          <p:cNvPr id="11" name="Graphic 10" descr="Arrow Counterclockwise curve">
            <a:extLst>
              <a:ext uri="{FF2B5EF4-FFF2-40B4-BE49-F238E27FC236}">
                <a16:creationId xmlns:a16="http://schemas.microsoft.com/office/drawing/2014/main" id="{69C2F7DF-E69A-F518-F6F4-9D56728B76E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0800000">
            <a:off x="6795006" y="2633693"/>
            <a:ext cx="1040004" cy="104000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4DD96F6-1E7F-1D63-2A22-F4858243E22C}"/>
              </a:ext>
            </a:extLst>
          </p:cNvPr>
          <p:cNvSpPr txBox="1"/>
          <p:nvPr/>
        </p:nvSpPr>
        <p:spPr>
          <a:xfrm>
            <a:off x="7835009" y="3110752"/>
            <a:ext cx="3902223" cy="2542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tantia" panose="02030602050306030303" pitchFamily="18" charset="0"/>
              </a:rPr>
              <a:t>Excel</a:t>
            </a:r>
          </a:p>
          <a:p>
            <a:pPr>
              <a:lnSpc>
                <a:spcPct val="150000"/>
              </a:lnSpc>
            </a:pP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tantia" panose="02030602050306030303" pitchFamily="18" charset="0"/>
              </a:rPr>
              <a:t>Power Query</a:t>
            </a:r>
          </a:p>
          <a:p>
            <a:pPr>
              <a:lnSpc>
                <a:spcPct val="150000"/>
              </a:lnSpc>
            </a:pP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tantia" panose="02030602050306030303" pitchFamily="18" charset="0"/>
              </a:rPr>
              <a:t>Power Pivot</a:t>
            </a:r>
          </a:p>
          <a:p>
            <a:pPr>
              <a:lnSpc>
                <a:spcPct val="150000"/>
              </a:lnSpc>
            </a:pP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tantia" panose="02030602050306030303" pitchFamily="18" charset="0"/>
              </a:rPr>
              <a:t>Pivot Table</a:t>
            </a:r>
          </a:p>
          <a:p>
            <a:pPr>
              <a:lnSpc>
                <a:spcPct val="150000"/>
              </a:lnSpc>
            </a:pP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tantia" panose="02030602050306030303" pitchFamily="18" charset="0"/>
              </a:rPr>
              <a:t>Dax measures and Columns</a:t>
            </a:r>
          </a:p>
          <a:p>
            <a:pPr>
              <a:lnSpc>
                <a:spcPct val="150000"/>
              </a:lnSpc>
            </a:pP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tantia" panose="02030602050306030303" pitchFamily="18" charset="0"/>
              </a:rPr>
              <a:t>Conditional Formatting</a:t>
            </a:r>
            <a:endParaRPr lang="en-IN" sz="1800" dirty="0">
              <a:solidFill>
                <a:schemeClr val="accent5">
                  <a:lumMod val="75000"/>
                </a:schemeClr>
              </a:solidFill>
              <a:latin typeface="Constantia" panose="02030602050306030303" pitchFamily="18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670AE26-C4DE-7CD3-1945-36AE71BC32EF}"/>
              </a:ext>
            </a:extLst>
          </p:cNvPr>
          <p:cNvSpPr/>
          <p:nvPr/>
        </p:nvSpPr>
        <p:spPr>
          <a:xfrm rot="10800000">
            <a:off x="5963046" y="625707"/>
            <a:ext cx="45719" cy="54537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DF92E92-EE75-D9C1-BFAC-B58724C3E86C}"/>
              </a:ext>
            </a:extLst>
          </p:cNvPr>
          <p:cNvSpPr/>
          <p:nvPr/>
        </p:nvSpPr>
        <p:spPr>
          <a:xfrm rot="5400000">
            <a:off x="8992089" y="-1390473"/>
            <a:ext cx="45719" cy="56023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FE242E3-A335-BC5E-6903-3F3CB5CD2942}"/>
              </a:ext>
            </a:extLst>
          </p:cNvPr>
          <p:cNvSpPr/>
          <p:nvPr/>
        </p:nvSpPr>
        <p:spPr>
          <a:xfrm rot="5400000">
            <a:off x="9072784" y="3180881"/>
            <a:ext cx="45719" cy="56023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8934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ngled shot of pen on a graph">
            <a:extLst>
              <a:ext uri="{FF2B5EF4-FFF2-40B4-BE49-F238E27FC236}">
                <a16:creationId xmlns:a16="http://schemas.microsoft.com/office/drawing/2014/main" id="{E84845F8-E1AF-EB9C-B7B0-DBC2D43092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</p:pic>
      <p:pic>
        <p:nvPicPr>
          <p:cNvPr id="7" name="Picture 6" descr="Calculator, pen, compass, money and a paper with graphs printed on it">
            <a:extLst>
              <a:ext uri="{FF2B5EF4-FFF2-40B4-BE49-F238E27FC236}">
                <a16:creationId xmlns:a16="http://schemas.microsoft.com/office/drawing/2014/main" id="{A929C496-BD78-254A-9BF0-C3C81016E68D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437239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976BF12-06FF-B63B-BE51-7EBEF3FA5DEE}"/>
              </a:ext>
            </a:extLst>
          </p:cNvPr>
          <p:cNvSpPr/>
          <p:nvPr/>
        </p:nvSpPr>
        <p:spPr>
          <a:xfrm>
            <a:off x="5436365" y="0"/>
            <a:ext cx="6756510" cy="6858000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BF8867B-1B54-2EF7-4934-B82884779A6D}"/>
              </a:ext>
            </a:extLst>
          </p:cNvPr>
          <p:cNvSpPr txBox="1"/>
          <p:nvPr/>
        </p:nvSpPr>
        <p:spPr>
          <a:xfrm>
            <a:off x="5963921" y="633164"/>
            <a:ext cx="4787080" cy="369332"/>
          </a:xfrm>
          <a:prstGeom prst="rect">
            <a:avLst/>
          </a:prstGeom>
          <a:noFill/>
          <a:effectLst>
            <a:reflection stA="85000" endPos="58000" dir="5400000" sy="-100000" algn="bl" rotWithShape="0"/>
          </a:effectLst>
        </p:spPr>
        <p:txBody>
          <a:bodyPr vert="wordArtVert" wrap="square" rtlCol="0">
            <a:spAutoFit/>
          </a:bodyPr>
          <a:lstStyle/>
          <a:p>
            <a:r>
              <a:rPr lang="en-IN" dirty="0">
                <a:solidFill>
                  <a:schemeClr val="accent5">
                    <a:lumMod val="75000"/>
                  </a:schemeClr>
                </a:solidFill>
                <a:latin typeface="Constantia" panose="02030602050306030303" pitchFamily="18" charset="0"/>
              </a:rPr>
              <a:t>Data | Modelling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2A198CE-9BC7-3B64-D5AD-E3608FD0B1A0}"/>
              </a:ext>
            </a:extLst>
          </p:cNvPr>
          <p:cNvSpPr/>
          <p:nvPr/>
        </p:nvSpPr>
        <p:spPr>
          <a:xfrm>
            <a:off x="-1321020" y="0"/>
            <a:ext cx="6756510" cy="6858000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D3394D0-0E06-853D-3DD6-490989A29B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592150" y="1249680"/>
            <a:ext cx="6508410" cy="5527040"/>
          </a:xfrm>
          <a:prstGeom prst="rect">
            <a:avLst/>
          </a:prstGeom>
          <a:solidFill>
            <a:schemeClr val="tx1">
              <a:alpha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4" name="Picture 13" descr="A screenshot of a computer screen">
            <a:extLst>
              <a:ext uri="{FF2B5EF4-FFF2-40B4-BE49-F238E27FC236}">
                <a16:creationId xmlns:a16="http://schemas.microsoft.com/office/drawing/2014/main" id="{FDC47870-BA48-B038-5017-B97C3EEE39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8121" y="1249680"/>
            <a:ext cx="6496468" cy="552704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A049DF5-0C5C-8424-50FA-F77CAB39F356}"/>
              </a:ext>
            </a:extLst>
          </p:cNvPr>
          <p:cNvSpPr/>
          <p:nvPr/>
        </p:nvSpPr>
        <p:spPr>
          <a:xfrm rot="10800000">
            <a:off x="5984945" y="658198"/>
            <a:ext cx="45719" cy="54537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5293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ngled shot of pen on a graph">
            <a:extLst>
              <a:ext uri="{FF2B5EF4-FFF2-40B4-BE49-F238E27FC236}">
                <a16:creationId xmlns:a16="http://schemas.microsoft.com/office/drawing/2014/main" id="{E84845F8-E1AF-EB9C-B7B0-DBC2D43092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</p:pic>
      <p:pic>
        <p:nvPicPr>
          <p:cNvPr id="7" name="Picture 6" descr="Calculator, pen, compass, money and a paper with graphs printed on it">
            <a:extLst>
              <a:ext uri="{FF2B5EF4-FFF2-40B4-BE49-F238E27FC236}">
                <a16:creationId xmlns:a16="http://schemas.microsoft.com/office/drawing/2014/main" id="{A929C496-BD78-254A-9BF0-C3C81016E68D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437239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976BF12-06FF-B63B-BE51-7EBEF3FA5DEE}"/>
              </a:ext>
            </a:extLst>
          </p:cNvPr>
          <p:cNvSpPr/>
          <p:nvPr/>
        </p:nvSpPr>
        <p:spPr>
          <a:xfrm>
            <a:off x="5436365" y="0"/>
            <a:ext cx="6756510" cy="6858000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BF8867B-1B54-2EF7-4934-B82884779A6D}"/>
              </a:ext>
            </a:extLst>
          </p:cNvPr>
          <p:cNvSpPr txBox="1"/>
          <p:nvPr/>
        </p:nvSpPr>
        <p:spPr>
          <a:xfrm>
            <a:off x="5963921" y="633164"/>
            <a:ext cx="4129592" cy="369332"/>
          </a:xfrm>
          <a:prstGeom prst="rect">
            <a:avLst/>
          </a:prstGeom>
          <a:noFill/>
          <a:effectLst>
            <a:reflection stA="85000" endPos="58000" dir="5400000" sy="-100000" algn="bl" rotWithShape="0"/>
          </a:effectLst>
        </p:spPr>
        <p:txBody>
          <a:bodyPr vert="wordArtVert" wrap="square" rtlCol="0">
            <a:spAutoFit/>
          </a:bodyPr>
          <a:lstStyle/>
          <a:p>
            <a:r>
              <a:rPr lang="en-IN" dirty="0">
                <a:solidFill>
                  <a:schemeClr val="accent5">
                    <a:lumMod val="75000"/>
                  </a:schemeClr>
                </a:solidFill>
                <a:latin typeface="Constantia" panose="02030602050306030303" pitchFamily="18" charset="0"/>
              </a:rPr>
              <a:t>DAX- Measures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2A198CE-9BC7-3B64-D5AD-E3608FD0B1A0}"/>
              </a:ext>
            </a:extLst>
          </p:cNvPr>
          <p:cNvSpPr/>
          <p:nvPr/>
        </p:nvSpPr>
        <p:spPr>
          <a:xfrm>
            <a:off x="-1321020" y="0"/>
            <a:ext cx="6756510" cy="6858000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D3394D0-0E06-853D-3DD6-490989A29B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096000" y="2397760"/>
            <a:ext cx="4511040" cy="3088640"/>
          </a:xfrm>
          <a:prstGeom prst="rect">
            <a:avLst/>
          </a:prstGeom>
          <a:solidFill>
            <a:schemeClr val="tx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3" name="Picture 12" descr="A screenshot of a computer">
            <a:extLst>
              <a:ext uri="{FF2B5EF4-FFF2-40B4-BE49-F238E27FC236}">
                <a16:creationId xmlns:a16="http://schemas.microsoft.com/office/drawing/2014/main" id="{BF160CEA-44B1-3DB1-626D-6D36CC55F6D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95" b="36265"/>
          <a:stretch/>
        </p:blipFill>
        <p:spPr>
          <a:xfrm>
            <a:off x="5819933" y="1783080"/>
            <a:ext cx="5567161" cy="370332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73AC8E1-B3AB-65E4-C068-C583670A045B}"/>
              </a:ext>
            </a:extLst>
          </p:cNvPr>
          <p:cNvSpPr/>
          <p:nvPr/>
        </p:nvSpPr>
        <p:spPr>
          <a:xfrm rot="10800000">
            <a:off x="6021556" y="666895"/>
            <a:ext cx="45719" cy="54537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0037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ngled shot of pen on a graph">
            <a:extLst>
              <a:ext uri="{FF2B5EF4-FFF2-40B4-BE49-F238E27FC236}">
                <a16:creationId xmlns:a16="http://schemas.microsoft.com/office/drawing/2014/main" id="{E84845F8-E1AF-EB9C-B7B0-DBC2D43092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</p:pic>
      <p:pic>
        <p:nvPicPr>
          <p:cNvPr id="7" name="Picture 6" descr="Calculator, pen, compass, money and a paper with graphs printed on it">
            <a:extLst>
              <a:ext uri="{FF2B5EF4-FFF2-40B4-BE49-F238E27FC236}">
                <a16:creationId xmlns:a16="http://schemas.microsoft.com/office/drawing/2014/main" id="{A929C496-BD78-254A-9BF0-C3C81016E68D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437239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976BF12-06FF-B63B-BE51-7EBEF3FA5DEE}"/>
              </a:ext>
            </a:extLst>
          </p:cNvPr>
          <p:cNvSpPr/>
          <p:nvPr/>
        </p:nvSpPr>
        <p:spPr>
          <a:xfrm>
            <a:off x="0" y="0"/>
            <a:ext cx="5435490" cy="6858000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BF8867B-1B54-2EF7-4934-B82884779A6D}"/>
              </a:ext>
            </a:extLst>
          </p:cNvPr>
          <p:cNvSpPr txBox="1"/>
          <p:nvPr/>
        </p:nvSpPr>
        <p:spPr>
          <a:xfrm>
            <a:off x="6754763" y="656828"/>
            <a:ext cx="2485873" cy="369332"/>
          </a:xfrm>
          <a:prstGeom prst="rect">
            <a:avLst/>
          </a:prstGeom>
          <a:noFill/>
          <a:effectLst>
            <a:reflection stA="85000" endPos="58000" dir="5400000" sy="-100000" algn="bl" rotWithShape="0"/>
          </a:effectLst>
        </p:spPr>
        <p:txBody>
          <a:bodyPr vert="wordArtVert" wrap="square" rtlCol="0">
            <a:spAutoFit/>
          </a:bodyPr>
          <a:lstStyle/>
          <a:p>
            <a:r>
              <a:rPr lang="en-IN" dirty="0">
                <a:solidFill>
                  <a:schemeClr val="accent5">
                    <a:lumMod val="75000"/>
                  </a:schemeClr>
                </a:solidFill>
                <a:latin typeface="Constantia" panose="02030602050306030303" pitchFamily="18" charset="0"/>
              </a:rPr>
              <a:t>REPORTS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2A198CE-9BC7-3B64-D5AD-E3608FD0B1A0}"/>
              </a:ext>
            </a:extLst>
          </p:cNvPr>
          <p:cNvSpPr/>
          <p:nvPr/>
        </p:nvSpPr>
        <p:spPr>
          <a:xfrm>
            <a:off x="-1321020" y="0"/>
            <a:ext cx="6756510" cy="6858000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C42AEF-6485-F705-73A4-68B584039DF6}"/>
              </a:ext>
            </a:extLst>
          </p:cNvPr>
          <p:cNvSpPr txBox="1"/>
          <p:nvPr/>
        </p:nvSpPr>
        <p:spPr>
          <a:xfrm>
            <a:off x="5614258" y="2566135"/>
            <a:ext cx="2641600" cy="17257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1200" dirty="0">
                <a:solidFill>
                  <a:schemeClr val="accent5">
                    <a:lumMod val="75000"/>
                  </a:schemeClr>
                </a:solidFill>
                <a:latin typeface="Constantia" panose="02030602050306030303" pitchFamily="18" charset="0"/>
              </a:rPr>
              <a:t>Customer Performance Report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1200" dirty="0">
                <a:solidFill>
                  <a:schemeClr val="accent5">
                    <a:lumMod val="75000"/>
                  </a:schemeClr>
                </a:solidFill>
                <a:latin typeface="Constantia" panose="02030602050306030303" pitchFamily="18" charset="0"/>
              </a:rPr>
              <a:t>Top 10 Products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1200" dirty="0">
                <a:solidFill>
                  <a:schemeClr val="accent5">
                    <a:lumMod val="75000"/>
                  </a:schemeClr>
                </a:solidFill>
                <a:latin typeface="Constantia" panose="02030602050306030303" pitchFamily="18" charset="0"/>
              </a:rPr>
              <a:t>Division Level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1200" dirty="0">
                <a:solidFill>
                  <a:schemeClr val="accent5">
                    <a:lumMod val="75000"/>
                  </a:schemeClr>
                </a:solidFill>
                <a:latin typeface="Constantia" panose="02030602050306030303" pitchFamily="18" charset="0"/>
              </a:rPr>
              <a:t>Top &amp; Bottom 5 Products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1200" dirty="0">
                <a:solidFill>
                  <a:schemeClr val="accent5">
                    <a:lumMod val="75000"/>
                  </a:schemeClr>
                </a:solidFill>
                <a:latin typeface="Constantia" panose="02030602050306030303" pitchFamily="18" charset="0"/>
              </a:rPr>
              <a:t>New Products – 2021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1200" dirty="0">
                <a:solidFill>
                  <a:schemeClr val="accent5">
                    <a:lumMod val="75000"/>
                  </a:schemeClr>
                </a:solidFill>
                <a:latin typeface="Constantia" panose="02030602050306030303" pitchFamily="18" charset="0"/>
              </a:rPr>
              <a:t>Top 5 Countries</a:t>
            </a:r>
            <a:endParaRPr lang="en-IN" sz="1200" dirty="0">
              <a:solidFill>
                <a:schemeClr val="accent5">
                  <a:lumMod val="75000"/>
                </a:schemeClr>
              </a:solidFill>
              <a:latin typeface="Constantia" panose="02030602050306030303" pitchFamily="18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B84D980-1BD1-C9D1-D384-B5E767764A70}"/>
              </a:ext>
            </a:extLst>
          </p:cNvPr>
          <p:cNvCxnSpPr/>
          <p:nvPr/>
        </p:nvCxnSpPr>
        <p:spPr>
          <a:xfrm>
            <a:off x="8432800" y="2716797"/>
            <a:ext cx="0" cy="1725729"/>
          </a:xfrm>
          <a:prstGeom prst="line">
            <a:avLst/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42781F9-79C9-E0D0-45E9-C4581B11F4E5}"/>
              </a:ext>
            </a:extLst>
          </p:cNvPr>
          <p:cNvSpPr txBox="1"/>
          <p:nvPr/>
        </p:nvSpPr>
        <p:spPr>
          <a:xfrm>
            <a:off x="8957008" y="2566135"/>
            <a:ext cx="1878106" cy="117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1200" dirty="0">
                <a:solidFill>
                  <a:schemeClr val="accent5">
                    <a:lumMod val="75000"/>
                  </a:schemeClr>
                </a:solidFill>
                <a:latin typeface="Constantia" panose="02030602050306030303" pitchFamily="18" charset="0"/>
              </a:rPr>
              <a:t>P &amp; L Yearly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1200" dirty="0">
                <a:solidFill>
                  <a:schemeClr val="accent5">
                    <a:lumMod val="75000"/>
                  </a:schemeClr>
                </a:solidFill>
                <a:latin typeface="Constantia" panose="02030602050306030303" pitchFamily="18" charset="0"/>
              </a:rPr>
              <a:t>P &amp; L Monthly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1200" dirty="0">
                <a:solidFill>
                  <a:schemeClr val="accent5">
                    <a:lumMod val="75000"/>
                  </a:schemeClr>
                </a:solidFill>
                <a:latin typeface="Constantia" panose="02030602050306030303" pitchFamily="18" charset="0"/>
              </a:rPr>
              <a:t>P &amp; L Market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1200" dirty="0">
                <a:solidFill>
                  <a:schemeClr val="accent5">
                    <a:lumMod val="75000"/>
                  </a:schemeClr>
                </a:solidFill>
                <a:latin typeface="Constantia" panose="02030602050306030303" pitchFamily="18" charset="0"/>
              </a:rPr>
              <a:t>GM% Quarterly</a:t>
            </a:r>
            <a:endParaRPr lang="en-IN" sz="1200" dirty="0">
              <a:solidFill>
                <a:schemeClr val="accent5">
                  <a:lumMod val="75000"/>
                </a:schemeClr>
              </a:solidFill>
              <a:latin typeface="Constantia" panose="02030602050306030303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79B1F8B-5F30-4CC8-7BA3-159B18E3497E}"/>
              </a:ext>
            </a:extLst>
          </p:cNvPr>
          <p:cNvSpPr txBox="1"/>
          <p:nvPr/>
        </p:nvSpPr>
        <p:spPr>
          <a:xfrm>
            <a:off x="6468720" y="1972984"/>
            <a:ext cx="6751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u="sng" dirty="0">
                <a:solidFill>
                  <a:schemeClr val="accent5">
                    <a:lumMod val="75000"/>
                  </a:schemeClr>
                </a:solidFill>
                <a:latin typeface="Constantia" panose="02030602050306030303" pitchFamily="18" charset="0"/>
              </a:rPr>
              <a:t>Sales</a:t>
            </a:r>
            <a:endParaRPr lang="en-IN" sz="1600" b="1" u="sng" dirty="0">
              <a:solidFill>
                <a:schemeClr val="accent5">
                  <a:lumMod val="75000"/>
                </a:schemeClr>
              </a:solidFill>
              <a:latin typeface="Constantia" panose="02030602050306030303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0996737-0B32-8BDF-F359-7832D8FA4CB7}"/>
              </a:ext>
            </a:extLst>
          </p:cNvPr>
          <p:cNvSpPr txBox="1"/>
          <p:nvPr/>
        </p:nvSpPr>
        <p:spPr>
          <a:xfrm>
            <a:off x="9339616" y="1972984"/>
            <a:ext cx="11128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u="sng" dirty="0">
                <a:solidFill>
                  <a:schemeClr val="accent5">
                    <a:lumMod val="75000"/>
                  </a:schemeClr>
                </a:solidFill>
                <a:latin typeface="Constantia" panose="02030602050306030303" pitchFamily="18" charset="0"/>
              </a:rPr>
              <a:t>Finance</a:t>
            </a:r>
            <a:endParaRPr lang="en-IN" sz="1600" b="1" u="sng" dirty="0">
              <a:solidFill>
                <a:schemeClr val="accent5">
                  <a:lumMod val="75000"/>
                </a:schemeClr>
              </a:solidFill>
              <a:latin typeface="Constantia" panose="02030602050306030303" pitchFamily="18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3DAE36F-44DD-5CD8-0333-E09F389C5BF7}"/>
              </a:ext>
            </a:extLst>
          </p:cNvPr>
          <p:cNvSpPr/>
          <p:nvPr/>
        </p:nvSpPr>
        <p:spPr>
          <a:xfrm rot="10800000">
            <a:off x="6744199" y="657617"/>
            <a:ext cx="45719" cy="54537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9254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567</TotalTime>
  <Words>237</Words>
  <Application>Microsoft Office PowerPoint</Application>
  <PresentationFormat>Widescreen</PresentationFormat>
  <Paragraphs>69</Paragraphs>
  <Slides>19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Aptos</vt:lpstr>
      <vt:lpstr>Aptos Display</vt:lpstr>
      <vt:lpstr>Arial</vt:lpstr>
      <vt:lpstr>Constantia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Manjunath Padavalkar</dc:creator>
  <cp:lastModifiedBy>Manjunath Padavalkar</cp:lastModifiedBy>
  <cp:revision>48</cp:revision>
  <dcterms:created xsi:type="dcterms:W3CDTF">2024-08-01T10:27:38Z</dcterms:created>
  <dcterms:modified xsi:type="dcterms:W3CDTF">2024-08-06T14:28:54Z</dcterms:modified>
</cp:coreProperties>
</file>